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80" r:id="rId3"/>
    <p:sldId id="306" r:id="rId4"/>
    <p:sldId id="291" r:id="rId5"/>
    <p:sldId id="312" r:id="rId6"/>
    <p:sldId id="292" r:id="rId7"/>
    <p:sldId id="285" r:id="rId8"/>
    <p:sldId id="260" r:id="rId9"/>
    <p:sldId id="282" r:id="rId10"/>
    <p:sldId id="290" r:id="rId11"/>
    <p:sldId id="293" r:id="rId12"/>
    <p:sldId id="307" r:id="rId13"/>
    <p:sldId id="313" r:id="rId14"/>
    <p:sldId id="294" r:id="rId15"/>
    <p:sldId id="295" r:id="rId16"/>
    <p:sldId id="296" r:id="rId17"/>
    <p:sldId id="298" r:id="rId18"/>
    <p:sldId id="25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6" d="100"/>
          <a:sy n="76" d="100"/>
        </p:scale>
        <p:origin x="12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AF69EA-1AD9-401C-80AB-A9C2276E43BF}" type="datetimeFigureOut">
              <a:rPr lang="en-US" smtClean="0"/>
              <a:t>11/11/2019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3672D2-FBB3-45B9-8089-06B138CF6C09}" type="slidenum">
              <a:rPr lang="en-US" smtClean="0"/>
              <a:t>‹#›</a:t>
            </a:fld>
            <a:endParaRPr lang="en-US"/>
          </a:p>
        </p:txBody>
      </p:sp>
    </p:spTree>
    <p:extLst>
      <p:ext uri="{BB962C8B-B14F-4D97-AF65-F5344CB8AC3E}">
        <p14:creationId xmlns:p14="http://schemas.microsoft.com/office/powerpoint/2010/main" val="1357107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2C7FA-2FA2-4C63-A95F-348FF36FB9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89692D-DB09-47DC-9E61-8EC0E3F0FC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8DF9CBC-A80C-4146-BAA7-E2EEC5D4928E}"/>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5" name="Footer Placeholder 4">
            <a:extLst>
              <a:ext uri="{FF2B5EF4-FFF2-40B4-BE49-F238E27FC236}">
                <a16:creationId xmlns:a16="http://schemas.microsoft.com/office/drawing/2014/main" id="{E27BFC60-18EB-40FA-AA3D-AFF4D619FB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395359-732F-4AB2-B6A7-08B3AF3B9D7C}"/>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843788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DED66-B958-4B5E-BAB8-1EB7939293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1657C4-A6B2-4699-B27D-8F0E8062C5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6769A1-21B1-4C70-8C99-D206078875C6}"/>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5" name="Footer Placeholder 4">
            <a:extLst>
              <a:ext uri="{FF2B5EF4-FFF2-40B4-BE49-F238E27FC236}">
                <a16:creationId xmlns:a16="http://schemas.microsoft.com/office/drawing/2014/main" id="{45C733B1-9DCD-45D9-83AE-1065C4AC1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48B156-0DA5-4F21-A73E-C1D604804DD6}"/>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83342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4B710E-6AE8-40DC-A55D-F38EAAB141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37E317-1865-4763-828D-A2D65E73AF3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08C56E-E146-4B56-9BBB-D543B01C00C6}"/>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5" name="Footer Placeholder 4">
            <a:extLst>
              <a:ext uri="{FF2B5EF4-FFF2-40B4-BE49-F238E27FC236}">
                <a16:creationId xmlns:a16="http://schemas.microsoft.com/office/drawing/2014/main" id="{5E187C63-9EEA-4610-AC00-B7F537099B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29B0B2-A5C9-468A-8929-56D6AE11A3FA}"/>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636222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F6973-12A5-4280-B29B-CF5C4EB722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0F89BE-2F98-4C93-AD8C-68946804807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C733D6-CCB5-4BFA-BFA3-CE8CA3B023EA}"/>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5" name="Footer Placeholder 4">
            <a:extLst>
              <a:ext uri="{FF2B5EF4-FFF2-40B4-BE49-F238E27FC236}">
                <a16:creationId xmlns:a16="http://schemas.microsoft.com/office/drawing/2014/main" id="{AC47B3D9-435C-4E3B-A9B4-9A24EECCA6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1D1DF-0673-4E36-8A0D-4105B9CD4C21}"/>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401652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CECED-A355-4B9D-A6EF-1529C4795B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E2FF6F-9446-44BA-A5E9-0C68E9A480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A5FEDC0-51AA-46E7-9AF7-419B2223CE25}"/>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5" name="Footer Placeholder 4">
            <a:extLst>
              <a:ext uri="{FF2B5EF4-FFF2-40B4-BE49-F238E27FC236}">
                <a16:creationId xmlns:a16="http://schemas.microsoft.com/office/drawing/2014/main" id="{57F9246E-A55E-4859-B9E3-5DAE58F50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A78ABD-6ED7-41C9-8022-2850585469F9}"/>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601138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5BCC0-2C7B-451D-89A3-52EAFD3C95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632BD8-4F22-4448-8FA9-B520F824A3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6B2861-6C11-4466-A833-907861F69A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3C83CE-44DD-4FE6-A6C3-B040822FE429}"/>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6" name="Footer Placeholder 5">
            <a:extLst>
              <a:ext uri="{FF2B5EF4-FFF2-40B4-BE49-F238E27FC236}">
                <a16:creationId xmlns:a16="http://schemas.microsoft.com/office/drawing/2014/main" id="{37E8DC06-24A2-4FE5-91AE-52DB769904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DAF807-151F-40A6-9AEF-91D2B47A16FA}"/>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47546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C9C62-9F4F-4325-A9F3-EEC5306DE2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DF1A84-7E95-4449-B3F3-C8C45E5021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9D9DBA-9AEB-41E7-AD47-3A330216F8C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883BD7-DAEC-482E-96BF-904FD718B4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FB35274-AFEA-46BD-8B8F-F4C62DAEAB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DF8810-DC9B-4DC7-AB52-0544D1F851D0}"/>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8" name="Footer Placeholder 7">
            <a:extLst>
              <a:ext uri="{FF2B5EF4-FFF2-40B4-BE49-F238E27FC236}">
                <a16:creationId xmlns:a16="http://schemas.microsoft.com/office/drawing/2014/main" id="{CC4683D3-726C-404F-BE12-B7AE46E1B4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9929E7-7BD2-4D3D-BEAD-E53991F4A969}"/>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229555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91DE6-9273-41D0-8724-1B1BE77BEB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8C27F0-FCDB-48EC-97E4-9871F59B3DF1}"/>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4" name="Footer Placeholder 3">
            <a:extLst>
              <a:ext uri="{FF2B5EF4-FFF2-40B4-BE49-F238E27FC236}">
                <a16:creationId xmlns:a16="http://schemas.microsoft.com/office/drawing/2014/main" id="{8111ED5F-D313-4EFB-B65B-98588B7E38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AFD7FF-4F01-49C0-AC03-FA37C7F48FF1}"/>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52839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4D1C2-817D-45A5-95C8-680BBB6838C4}"/>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3" name="Footer Placeholder 2">
            <a:extLst>
              <a:ext uri="{FF2B5EF4-FFF2-40B4-BE49-F238E27FC236}">
                <a16:creationId xmlns:a16="http://schemas.microsoft.com/office/drawing/2014/main" id="{CA19A5D8-A23C-4E23-BF70-71B84A5CC3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F76E31-F071-46E7-A5E9-A853AFA8E48D}"/>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960880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123E2-D977-4B46-999E-3C41B31198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B4A6B9-3481-43D7-B424-9BAEA7A324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29D651-8B32-4388-9F32-37DF953A27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AD96ECF-A042-4725-AC50-A90C48637C54}"/>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6" name="Footer Placeholder 5">
            <a:extLst>
              <a:ext uri="{FF2B5EF4-FFF2-40B4-BE49-F238E27FC236}">
                <a16:creationId xmlns:a16="http://schemas.microsoft.com/office/drawing/2014/main" id="{A8E7740F-DADC-4C97-A7BB-94C928480E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7A7D43-A929-4F0F-B4F6-DF36FB03E88B}"/>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427612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794AA-7402-45F6-85DB-2BE6765EE7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4534F8-20FB-4CC8-BFAF-47D6ADE07C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738478-34C0-4106-B66A-3D63CF7C28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421583-4CEE-4631-AE35-20D7E9B77DB9}"/>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6" name="Footer Placeholder 5">
            <a:extLst>
              <a:ext uri="{FF2B5EF4-FFF2-40B4-BE49-F238E27FC236}">
                <a16:creationId xmlns:a16="http://schemas.microsoft.com/office/drawing/2014/main" id="{C5B92363-DCEF-4E3B-89DE-AE6C7A70EB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A043-B6B2-4D66-9DAC-5BF7A9D351C0}"/>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372136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114E79-237D-4442-9931-21D6F14805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B8719B-65E1-492A-AEC6-D8A045486C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17C934-6CD7-4797-919E-5D71C4FD59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B93611-14FF-4AB9-AEA9-3DD5C9D5E6C1}" type="datetimeFigureOut">
              <a:rPr lang="en-US" smtClean="0"/>
              <a:t>11/11/2019</a:t>
            </a:fld>
            <a:endParaRPr lang="en-US"/>
          </a:p>
        </p:txBody>
      </p:sp>
      <p:sp>
        <p:nvSpPr>
          <p:cNvPr id="5" name="Footer Placeholder 4">
            <a:extLst>
              <a:ext uri="{FF2B5EF4-FFF2-40B4-BE49-F238E27FC236}">
                <a16:creationId xmlns:a16="http://schemas.microsoft.com/office/drawing/2014/main" id="{54A10C31-DC00-4FB4-B519-C97DB50128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B70DDE-3DC2-4E1B-BF37-3A5E9CC711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515FA2-CBF0-41B0-BE2D-7F01F859633F}" type="slidenum">
              <a:rPr lang="en-US" smtClean="0"/>
              <a:t>‹#›</a:t>
            </a:fld>
            <a:endParaRPr lang="en-US"/>
          </a:p>
        </p:txBody>
      </p:sp>
    </p:spTree>
    <p:extLst>
      <p:ext uri="{BB962C8B-B14F-4D97-AF65-F5344CB8AC3E}">
        <p14:creationId xmlns:p14="http://schemas.microsoft.com/office/powerpoint/2010/main" val="2448974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legal-content/HU/TXT/?uri=uriserv:OJ.C_.2019.070.01.0001.01.HUN"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ec.europa.eu/taxation_customs/infringements/infringement-cases-press-releases/infringement-cases-country_en"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just"/>
            <a:endParaRPr lang="en-US" sz="3200" b="1"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1437736" y="2710643"/>
            <a:ext cx="9144000" cy="3552134"/>
          </a:xfrm>
        </p:spPr>
        <p:txBody>
          <a:bodyPr>
            <a:normAutofit/>
          </a:bodyPr>
          <a:lstStyle/>
          <a:p>
            <a:endParaRPr lang="en-US" b="1" i="1" u="sng" dirty="0">
              <a:solidFill>
                <a:schemeClr val="accent4">
                  <a:lumMod val="75000"/>
                </a:schemeClr>
              </a:solidFill>
            </a:endParaRPr>
          </a:p>
          <a:p>
            <a:r>
              <a:rPr lang="en-US" b="1" i="1" u="sng" dirty="0">
                <a:solidFill>
                  <a:schemeClr val="accent4">
                    <a:lumMod val="75000"/>
                  </a:schemeClr>
                </a:solidFill>
              </a:rPr>
              <a:t>Az Eu Jogrendszere</a:t>
            </a:r>
          </a:p>
          <a:p>
            <a:r>
              <a:rPr lang="en-US" b="1" i="1" u="sng" dirty="0" smtClean="0">
                <a:solidFill>
                  <a:schemeClr val="accent4">
                    <a:lumMod val="75000"/>
                  </a:schemeClr>
                </a:solidFill>
              </a:rPr>
              <a:t>INITB13</a:t>
            </a:r>
            <a:r>
              <a:rPr lang="hu-HU" b="1" i="1" u="sng" dirty="0" smtClean="0">
                <a:solidFill>
                  <a:schemeClr val="accent4">
                    <a:lumMod val="75000"/>
                  </a:schemeClr>
                </a:solidFill>
              </a:rPr>
              <a:t>3</a:t>
            </a:r>
            <a:endParaRPr lang="en-US" b="1" i="1" u="sng" dirty="0">
              <a:solidFill>
                <a:schemeClr val="accent4">
                  <a:lumMod val="75000"/>
                </a:schemeClr>
              </a:solidFill>
            </a:endParaRPr>
          </a:p>
          <a:p>
            <a:r>
              <a:rPr lang="en-US" b="1" i="1" u="sng" dirty="0">
                <a:solidFill>
                  <a:schemeClr val="accent4">
                    <a:lumMod val="75000"/>
                  </a:schemeClr>
                </a:solidFill>
              </a:rPr>
              <a:t>Dr. Szirbik </a:t>
            </a:r>
            <a:r>
              <a:rPr lang="en-US" b="1" i="1" u="sng" dirty="0" err="1">
                <a:solidFill>
                  <a:schemeClr val="accent4">
                    <a:lumMod val="75000"/>
                  </a:schemeClr>
                </a:solidFill>
              </a:rPr>
              <a:t>Miklós</a:t>
            </a:r>
            <a:r>
              <a:rPr lang="en-US" b="1" i="1" u="sng" dirty="0">
                <a:solidFill>
                  <a:schemeClr val="accent4">
                    <a:lumMod val="75000"/>
                  </a:schemeClr>
                </a:solidFill>
              </a:rPr>
              <a:t>, LL.M.</a:t>
            </a:r>
          </a:p>
          <a:p>
            <a:r>
              <a:rPr lang="en-US" b="1" i="1" u="sng" dirty="0">
                <a:solidFill>
                  <a:schemeClr val="accent4">
                    <a:lumMod val="75000"/>
                  </a:schemeClr>
                </a:solidFill>
              </a:rPr>
              <a:t>2019.10.14.</a:t>
            </a:r>
          </a:p>
          <a:p>
            <a:endParaRPr lang="en-US" b="1" i="1" u="sng" dirty="0">
              <a:solidFill>
                <a:schemeClr val="accent4">
                  <a:lumMod val="75000"/>
                </a:schemeClr>
              </a:solidFill>
            </a:endParaRPr>
          </a:p>
          <a:p>
            <a:endParaRPr lang="en-US" b="1" i="1" u="sng" dirty="0">
              <a:solidFill>
                <a:schemeClr val="accent4">
                  <a:lumMod val="75000"/>
                </a:schemeClr>
              </a:solidFill>
            </a:endParaRPr>
          </a:p>
        </p:txBody>
      </p:sp>
    </p:spTree>
    <p:extLst>
      <p:ext uri="{BB962C8B-B14F-4D97-AF65-F5344CB8AC3E}">
        <p14:creationId xmlns:p14="http://schemas.microsoft.com/office/powerpoint/2010/main" val="1703914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609599"/>
          </a:xfrm>
        </p:spPr>
        <p:txBody>
          <a:bodyPr>
            <a:normAutofit fontScale="90000"/>
          </a:bodyPr>
          <a:lstStyle/>
          <a:p>
            <a:pPr algn="l"/>
            <a:r>
              <a:rPr lang="en-US" sz="2400" b="1" u="sng" dirty="0">
                <a:solidFill>
                  <a:schemeClr val="accent4">
                    <a:lumMod val="75000"/>
                  </a:schemeClr>
                </a:solidFill>
              </a:rPr>
              <a:t/>
            </a:r>
            <a:br>
              <a:rPr lang="en-US" sz="2400" b="1" u="sng" dirty="0">
                <a:solidFill>
                  <a:schemeClr val="accent4">
                    <a:lumMod val="75000"/>
                  </a:schemeClr>
                </a:solidFill>
              </a:rPr>
            </a:br>
            <a:r>
              <a:rPr lang="en-US" sz="2400" b="1" u="sng" dirty="0">
                <a:solidFill>
                  <a:schemeClr val="accent4">
                    <a:lumMod val="75000"/>
                  </a:schemeClr>
                </a:solidFill>
              </a:rPr>
              <a:t>Szirbik, EU Jogrendszere</a:t>
            </a: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282506"/>
          </a:xfrm>
        </p:spPr>
        <p:txBody>
          <a:bodyPr>
            <a:normAutofit/>
          </a:bodyPr>
          <a:lstStyle/>
          <a:p>
            <a:r>
              <a:rPr lang="en-US" sz="1600" b="1" dirty="0">
                <a:solidFill>
                  <a:schemeClr val="accent4">
                    <a:lumMod val="75000"/>
                  </a:schemeClr>
                </a:solidFill>
              </a:rPr>
              <a:t>6. EU Bíróság  </a:t>
            </a:r>
            <a:r>
              <a:rPr lang="en-US" sz="1600" b="1" dirty="0" err="1">
                <a:solidFill>
                  <a:schemeClr val="accent4">
                    <a:lumMod val="75000"/>
                  </a:schemeClr>
                </a:solidFill>
              </a:rPr>
              <a:t>döntése</a:t>
            </a:r>
            <a:r>
              <a:rPr lang="en-US" sz="1600" b="1" dirty="0">
                <a:solidFill>
                  <a:schemeClr val="accent4">
                    <a:lumMod val="75000"/>
                  </a:schemeClr>
                </a:solidFill>
              </a:rPr>
              <a:t>, </a:t>
            </a:r>
            <a:r>
              <a:rPr lang="en-US" sz="1600" b="1" dirty="0" err="1">
                <a:solidFill>
                  <a:schemeClr val="accent4">
                    <a:lumMod val="75000"/>
                  </a:schemeClr>
                </a:solidFill>
              </a:rPr>
              <a:t>szankciók</a:t>
            </a:r>
            <a:endParaRPr lang="en-US" sz="1600" b="1" dirty="0">
              <a:solidFill>
                <a:schemeClr val="accent4">
                  <a:lumMod val="75000"/>
                </a:schemeClr>
              </a:solidFill>
            </a:endParaRPr>
          </a:p>
          <a:p>
            <a:pPr algn="just"/>
            <a:r>
              <a:rPr lang="en-US" sz="1600" b="1" dirty="0">
                <a:solidFill>
                  <a:schemeClr val="accent4">
                    <a:lumMod val="75000"/>
                  </a:schemeClr>
                </a:solidFill>
              </a:rPr>
              <a:t>Ha a Bíróság </a:t>
            </a:r>
            <a:r>
              <a:rPr lang="en-US" sz="1600" b="1" dirty="0" err="1">
                <a:solidFill>
                  <a:schemeClr val="accent4">
                    <a:lumMod val="75000"/>
                  </a:schemeClr>
                </a:solidFill>
              </a:rPr>
              <a:t>arra</a:t>
            </a:r>
            <a:r>
              <a:rPr lang="en-US" sz="1600" b="1" dirty="0">
                <a:solidFill>
                  <a:schemeClr val="accent4">
                    <a:lumMod val="75000"/>
                  </a:schemeClr>
                </a:solidFill>
              </a:rPr>
              <a:t> a </a:t>
            </a:r>
            <a:r>
              <a:rPr lang="en-US" sz="1600" b="1" dirty="0" err="1">
                <a:solidFill>
                  <a:schemeClr val="accent4">
                    <a:lumMod val="75000"/>
                  </a:schemeClr>
                </a:solidFill>
              </a:rPr>
              <a:t>következtetésre</a:t>
            </a:r>
            <a:r>
              <a:rPr lang="en-US" sz="1600" b="1" dirty="0">
                <a:solidFill>
                  <a:schemeClr val="accent4">
                    <a:lumMod val="75000"/>
                  </a:schemeClr>
                </a:solidFill>
              </a:rPr>
              <a:t> jut, </a:t>
            </a:r>
            <a:r>
              <a:rPr lang="en-US" sz="1600" b="1" dirty="0" err="1">
                <a:solidFill>
                  <a:schemeClr val="accent4">
                    <a:lumMod val="75000"/>
                  </a:schemeClr>
                </a:solidFill>
              </a:rPr>
              <a:t>hogy</a:t>
            </a:r>
            <a:r>
              <a:rPr lang="en-US" sz="1600" b="1" dirty="0">
                <a:solidFill>
                  <a:schemeClr val="accent4">
                    <a:lumMod val="75000"/>
                  </a:schemeClr>
                </a:solidFill>
              </a:rPr>
              <a:t> </a:t>
            </a:r>
            <a:r>
              <a:rPr lang="en-US" sz="1600" b="1" dirty="0" err="1">
                <a:solidFill>
                  <a:schemeClr val="accent4">
                    <a:lumMod val="75000"/>
                  </a:schemeClr>
                </a:solidFill>
              </a:rPr>
              <a:t>az</a:t>
            </a:r>
            <a:r>
              <a:rPr lang="en-US" sz="1600" b="1" dirty="0">
                <a:solidFill>
                  <a:schemeClr val="accent4">
                    <a:lumMod val="75000"/>
                  </a:schemeClr>
                </a:solidFill>
              </a:rPr>
              <a:t> </a:t>
            </a:r>
            <a:r>
              <a:rPr lang="en-US" sz="1600" b="1" dirty="0" err="1">
                <a:solidFill>
                  <a:schemeClr val="accent4">
                    <a:lumMod val="75000"/>
                  </a:schemeClr>
                </a:solidFill>
              </a:rPr>
              <a:t>ország</a:t>
            </a:r>
            <a:r>
              <a:rPr lang="en-US" sz="1600" b="1" dirty="0">
                <a:solidFill>
                  <a:schemeClr val="accent4">
                    <a:lumMod val="75000"/>
                  </a:schemeClr>
                </a:solidFill>
              </a:rPr>
              <a:t> </a:t>
            </a:r>
            <a:r>
              <a:rPr lang="en-US" sz="1600" b="1" dirty="0" err="1">
                <a:solidFill>
                  <a:schemeClr val="accent4">
                    <a:lumMod val="75000"/>
                  </a:schemeClr>
                </a:solidFill>
              </a:rPr>
              <a:t>megsértette</a:t>
            </a:r>
            <a:r>
              <a:rPr lang="en-US" sz="1600" b="1" dirty="0">
                <a:solidFill>
                  <a:schemeClr val="accent4">
                    <a:lumMod val="75000"/>
                  </a:schemeClr>
                </a:solidFill>
              </a:rPr>
              <a:t> </a:t>
            </a:r>
            <a:r>
              <a:rPr lang="en-US" sz="1600" b="1" dirty="0" err="1">
                <a:solidFill>
                  <a:schemeClr val="accent4">
                    <a:lumMod val="75000"/>
                  </a:schemeClr>
                </a:solidFill>
              </a:rPr>
              <a:t>az</a:t>
            </a:r>
            <a:r>
              <a:rPr lang="en-US" sz="1600" b="1" dirty="0">
                <a:solidFill>
                  <a:schemeClr val="accent4">
                    <a:lumMod val="75000"/>
                  </a:schemeClr>
                </a:solidFill>
              </a:rPr>
              <a:t> </a:t>
            </a:r>
            <a:r>
              <a:rPr lang="en-US" sz="1600" b="1" dirty="0" err="1">
                <a:solidFill>
                  <a:schemeClr val="accent4">
                    <a:lumMod val="75000"/>
                  </a:schemeClr>
                </a:solidFill>
              </a:rPr>
              <a:t>uniós</a:t>
            </a:r>
            <a:r>
              <a:rPr lang="en-US" sz="1600" b="1" dirty="0">
                <a:solidFill>
                  <a:schemeClr val="accent4">
                    <a:lumMod val="75000"/>
                  </a:schemeClr>
                </a:solidFill>
              </a:rPr>
              <a:t> </a:t>
            </a:r>
            <a:r>
              <a:rPr lang="en-US" sz="1600" b="1" dirty="0" err="1">
                <a:solidFill>
                  <a:schemeClr val="accent4">
                    <a:lumMod val="75000"/>
                  </a:schemeClr>
                </a:solidFill>
              </a:rPr>
              <a:t>jogot</a:t>
            </a:r>
            <a:r>
              <a:rPr lang="en-US" sz="1600" b="1" dirty="0">
                <a:solidFill>
                  <a:schemeClr val="accent4">
                    <a:lumMod val="75000"/>
                  </a:schemeClr>
                </a:solidFill>
              </a:rPr>
              <a:t>, a </a:t>
            </a:r>
            <a:r>
              <a:rPr lang="en-US" sz="1600" b="1" dirty="0" err="1">
                <a:solidFill>
                  <a:schemeClr val="accent4">
                    <a:lumMod val="75000"/>
                  </a:schemeClr>
                </a:solidFill>
              </a:rPr>
              <a:t>nemzeti</a:t>
            </a:r>
            <a:r>
              <a:rPr lang="en-US" sz="1600" b="1" dirty="0">
                <a:solidFill>
                  <a:schemeClr val="accent4">
                    <a:lumMod val="75000"/>
                  </a:schemeClr>
                </a:solidFill>
              </a:rPr>
              <a:t> </a:t>
            </a:r>
            <a:r>
              <a:rPr lang="en-US" sz="1600" b="1" dirty="0" err="1">
                <a:solidFill>
                  <a:schemeClr val="accent4">
                    <a:lumMod val="75000"/>
                  </a:schemeClr>
                </a:solidFill>
              </a:rPr>
              <a:t>hatóságoknak</a:t>
            </a:r>
            <a:r>
              <a:rPr lang="en-US" sz="1600" b="1" dirty="0">
                <a:solidFill>
                  <a:schemeClr val="accent4">
                    <a:lumMod val="75000"/>
                  </a:schemeClr>
                </a:solidFill>
              </a:rPr>
              <a:t> meg </a:t>
            </a:r>
            <a:r>
              <a:rPr lang="en-US" sz="1600" b="1" dirty="0" err="1">
                <a:solidFill>
                  <a:schemeClr val="accent4">
                    <a:lumMod val="75000"/>
                  </a:schemeClr>
                </a:solidFill>
              </a:rPr>
              <a:t>kell</a:t>
            </a:r>
            <a:r>
              <a:rPr lang="en-US" sz="1600" b="1" dirty="0">
                <a:solidFill>
                  <a:schemeClr val="accent4">
                    <a:lumMod val="75000"/>
                  </a:schemeClr>
                </a:solidFill>
              </a:rPr>
              <a:t> </a:t>
            </a:r>
            <a:r>
              <a:rPr lang="en-US" sz="1600" b="1" dirty="0" err="1">
                <a:solidFill>
                  <a:schemeClr val="accent4">
                    <a:lumMod val="75000"/>
                  </a:schemeClr>
                </a:solidFill>
              </a:rPr>
              <a:t>hozniuk</a:t>
            </a:r>
            <a:r>
              <a:rPr lang="en-US" sz="1600" b="1" dirty="0">
                <a:solidFill>
                  <a:schemeClr val="accent4">
                    <a:lumMod val="75000"/>
                  </a:schemeClr>
                </a:solidFill>
              </a:rPr>
              <a:t> a Bíróság </a:t>
            </a:r>
            <a:r>
              <a:rPr lang="en-US" sz="1600" b="1" dirty="0" err="1">
                <a:solidFill>
                  <a:schemeClr val="accent4">
                    <a:lumMod val="75000"/>
                  </a:schemeClr>
                </a:solidFill>
              </a:rPr>
              <a:t>ítéletében</a:t>
            </a:r>
            <a:r>
              <a:rPr lang="en-US" sz="1600" b="1" dirty="0">
                <a:solidFill>
                  <a:schemeClr val="accent4">
                    <a:lumMod val="75000"/>
                  </a:schemeClr>
                </a:solidFill>
              </a:rPr>
              <a:t> </a:t>
            </a:r>
            <a:r>
              <a:rPr lang="en-US" sz="1600" b="1" dirty="0" err="1">
                <a:solidFill>
                  <a:schemeClr val="accent4">
                    <a:lumMod val="75000"/>
                  </a:schemeClr>
                </a:solidFill>
              </a:rPr>
              <a:t>foglaltak</a:t>
            </a:r>
            <a:r>
              <a:rPr lang="en-US" sz="1600" b="1" dirty="0">
                <a:solidFill>
                  <a:schemeClr val="accent4">
                    <a:lumMod val="75000"/>
                  </a:schemeClr>
                </a:solidFill>
              </a:rPr>
              <a:t> </a:t>
            </a:r>
            <a:r>
              <a:rPr lang="en-US" sz="1600" b="1" dirty="0" err="1">
                <a:solidFill>
                  <a:schemeClr val="accent4">
                    <a:lumMod val="75000"/>
                  </a:schemeClr>
                </a:solidFill>
              </a:rPr>
              <a:t>teljesítéséhez</a:t>
            </a:r>
            <a:r>
              <a:rPr lang="en-US" sz="1600" b="1" dirty="0">
                <a:solidFill>
                  <a:schemeClr val="accent4">
                    <a:lumMod val="75000"/>
                  </a:schemeClr>
                </a:solidFill>
              </a:rPr>
              <a:t> </a:t>
            </a:r>
            <a:r>
              <a:rPr lang="en-US" sz="1600" b="1" dirty="0" err="1">
                <a:solidFill>
                  <a:schemeClr val="accent4">
                    <a:lumMod val="75000"/>
                  </a:schemeClr>
                </a:solidFill>
              </a:rPr>
              <a:t>szükséges</a:t>
            </a:r>
            <a:r>
              <a:rPr lang="en-US" sz="1600" b="1" dirty="0">
                <a:solidFill>
                  <a:schemeClr val="accent4">
                    <a:lumMod val="75000"/>
                  </a:schemeClr>
                </a:solidFill>
              </a:rPr>
              <a:t> </a:t>
            </a:r>
            <a:r>
              <a:rPr lang="en-US" sz="1600" b="1" dirty="0" err="1">
                <a:solidFill>
                  <a:schemeClr val="accent4">
                    <a:lumMod val="75000"/>
                  </a:schemeClr>
                </a:solidFill>
              </a:rPr>
              <a:t>intézkedéseket</a:t>
            </a:r>
            <a:r>
              <a:rPr lang="en-US" sz="1600" b="1" dirty="0">
                <a:solidFill>
                  <a:schemeClr val="accent4">
                    <a:lumMod val="75000"/>
                  </a:schemeClr>
                </a:solidFill>
              </a:rPr>
              <a:t>.</a:t>
            </a:r>
          </a:p>
          <a:p>
            <a:pPr algn="just"/>
            <a:r>
              <a:rPr lang="en-US" sz="1600" b="1" dirty="0">
                <a:solidFill>
                  <a:schemeClr val="accent4">
                    <a:lumMod val="75000"/>
                  </a:schemeClr>
                </a:solidFill>
              </a:rPr>
              <a:t>Ha a </a:t>
            </a:r>
            <a:r>
              <a:rPr lang="en-US" sz="1600" b="1" dirty="0" err="1">
                <a:solidFill>
                  <a:schemeClr val="accent4">
                    <a:lumMod val="75000"/>
                  </a:schemeClr>
                </a:solidFill>
              </a:rPr>
              <a:t>bírósági</a:t>
            </a:r>
            <a:r>
              <a:rPr lang="en-US" sz="1600" b="1" dirty="0">
                <a:solidFill>
                  <a:schemeClr val="accent4">
                    <a:lumMod val="75000"/>
                  </a:schemeClr>
                </a:solidFill>
              </a:rPr>
              <a:t> </a:t>
            </a:r>
            <a:r>
              <a:rPr lang="en-US" sz="1600" b="1" dirty="0" err="1">
                <a:solidFill>
                  <a:schemeClr val="accent4">
                    <a:lumMod val="75000"/>
                  </a:schemeClr>
                </a:solidFill>
              </a:rPr>
              <a:t>ítélet</a:t>
            </a:r>
            <a:r>
              <a:rPr lang="en-US" sz="1600" b="1" dirty="0">
                <a:solidFill>
                  <a:schemeClr val="accent4">
                    <a:lumMod val="75000"/>
                  </a:schemeClr>
                </a:solidFill>
              </a:rPr>
              <a:t> </a:t>
            </a:r>
            <a:r>
              <a:rPr lang="en-US" sz="1600" b="1" dirty="0" err="1">
                <a:solidFill>
                  <a:schemeClr val="accent4">
                    <a:lumMod val="75000"/>
                  </a:schemeClr>
                </a:solidFill>
              </a:rPr>
              <a:t>ellenére</a:t>
            </a:r>
            <a:r>
              <a:rPr lang="en-US" sz="1600" b="1" dirty="0">
                <a:solidFill>
                  <a:schemeClr val="accent4">
                    <a:lumMod val="75000"/>
                  </a:schemeClr>
                </a:solidFill>
              </a:rPr>
              <a:t> </a:t>
            </a:r>
            <a:r>
              <a:rPr lang="en-US" sz="1600" b="1" dirty="0" err="1">
                <a:solidFill>
                  <a:schemeClr val="accent4">
                    <a:lumMod val="75000"/>
                  </a:schemeClr>
                </a:solidFill>
              </a:rPr>
              <a:t>az</a:t>
            </a:r>
            <a:r>
              <a:rPr lang="en-US" sz="1600" b="1" dirty="0">
                <a:solidFill>
                  <a:schemeClr val="accent4">
                    <a:lumMod val="75000"/>
                  </a:schemeClr>
                </a:solidFill>
              </a:rPr>
              <a:t> </a:t>
            </a:r>
            <a:r>
              <a:rPr lang="en-US" sz="1600" b="1" dirty="0" err="1">
                <a:solidFill>
                  <a:schemeClr val="accent4">
                    <a:lumMod val="75000"/>
                  </a:schemeClr>
                </a:solidFill>
              </a:rPr>
              <a:t>uniós</a:t>
            </a:r>
            <a:r>
              <a:rPr lang="en-US" sz="1600" b="1" dirty="0">
                <a:solidFill>
                  <a:schemeClr val="accent4">
                    <a:lumMod val="75000"/>
                  </a:schemeClr>
                </a:solidFill>
              </a:rPr>
              <a:t> </a:t>
            </a:r>
            <a:r>
              <a:rPr lang="en-US" sz="1600" b="1" dirty="0" err="1">
                <a:solidFill>
                  <a:schemeClr val="accent4">
                    <a:lumMod val="75000"/>
                  </a:schemeClr>
                </a:solidFill>
              </a:rPr>
              <a:t>ország</a:t>
            </a:r>
            <a:r>
              <a:rPr lang="en-US" sz="1600" b="1" dirty="0">
                <a:solidFill>
                  <a:schemeClr val="accent4">
                    <a:lumMod val="75000"/>
                  </a:schemeClr>
                </a:solidFill>
              </a:rPr>
              <a:t> </a:t>
            </a:r>
            <a:r>
              <a:rPr lang="en-US" sz="1600" b="1" dirty="0" err="1">
                <a:solidFill>
                  <a:schemeClr val="accent4">
                    <a:lumMod val="75000"/>
                  </a:schemeClr>
                </a:solidFill>
              </a:rPr>
              <a:t>nem</a:t>
            </a:r>
            <a:r>
              <a:rPr lang="en-US" sz="1600" b="1" dirty="0">
                <a:solidFill>
                  <a:schemeClr val="accent4">
                    <a:lumMod val="75000"/>
                  </a:schemeClr>
                </a:solidFill>
              </a:rPr>
              <a:t> </a:t>
            </a:r>
            <a:r>
              <a:rPr lang="en-US" sz="1600" b="1" dirty="0" err="1">
                <a:solidFill>
                  <a:schemeClr val="accent4">
                    <a:lumMod val="75000"/>
                  </a:schemeClr>
                </a:solidFill>
              </a:rPr>
              <a:t>hozza</a:t>
            </a:r>
            <a:r>
              <a:rPr lang="en-US" sz="1600" b="1" dirty="0">
                <a:solidFill>
                  <a:schemeClr val="accent4">
                    <a:lumMod val="75000"/>
                  </a:schemeClr>
                </a:solidFill>
              </a:rPr>
              <a:t> meg a </a:t>
            </a:r>
            <a:r>
              <a:rPr lang="en-US" sz="1600" b="1" dirty="0" err="1">
                <a:solidFill>
                  <a:schemeClr val="accent4">
                    <a:lumMod val="75000"/>
                  </a:schemeClr>
                </a:solidFill>
              </a:rPr>
              <a:t>szükséges</a:t>
            </a:r>
            <a:r>
              <a:rPr lang="en-US" sz="1600" b="1" dirty="0">
                <a:solidFill>
                  <a:schemeClr val="accent4">
                    <a:lumMod val="75000"/>
                  </a:schemeClr>
                </a:solidFill>
              </a:rPr>
              <a:t> </a:t>
            </a:r>
            <a:r>
              <a:rPr lang="en-US" sz="1600" b="1" dirty="0" err="1">
                <a:solidFill>
                  <a:schemeClr val="accent4">
                    <a:lumMod val="75000"/>
                  </a:schemeClr>
                </a:solidFill>
              </a:rPr>
              <a:t>intézkedéseket</a:t>
            </a:r>
            <a:r>
              <a:rPr lang="en-US" sz="1600" b="1" dirty="0">
                <a:solidFill>
                  <a:schemeClr val="accent4">
                    <a:lumMod val="75000"/>
                  </a:schemeClr>
                </a:solidFill>
              </a:rPr>
              <a:t> a </a:t>
            </a:r>
            <a:r>
              <a:rPr lang="en-US" sz="1600" b="1" dirty="0" err="1">
                <a:solidFill>
                  <a:schemeClr val="accent4">
                    <a:lumMod val="75000"/>
                  </a:schemeClr>
                </a:solidFill>
              </a:rPr>
              <a:t>jogsértő</a:t>
            </a:r>
            <a:r>
              <a:rPr lang="en-US" sz="1600" b="1" dirty="0">
                <a:solidFill>
                  <a:schemeClr val="accent4">
                    <a:lumMod val="75000"/>
                  </a:schemeClr>
                </a:solidFill>
              </a:rPr>
              <a:t> </a:t>
            </a:r>
            <a:r>
              <a:rPr lang="en-US" sz="1600" b="1" dirty="0" err="1">
                <a:solidFill>
                  <a:schemeClr val="accent4">
                    <a:lumMod val="75000"/>
                  </a:schemeClr>
                </a:solidFill>
              </a:rPr>
              <a:t>helyzet</a:t>
            </a:r>
            <a:r>
              <a:rPr lang="en-US" sz="1600" b="1" dirty="0">
                <a:solidFill>
                  <a:schemeClr val="accent4">
                    <a:lumMod val="75000"/>
                  </a:schemeClr>
                </a:solidFill>
              </a:rPr>
              <a:t> </a:t>
            </a:r>
            <a:r>
              <a:rPr lang="en-US" sz="1600" b="1" dirty="0" err="1">
                <a:solidFill>
                  <a:schemeClr val="accent4">
                    <a:lumMod val="75000"/>
                  </a:schemeClr>
                </a:solidFill>
              </a:rPr>
              <a:t>megszüntetésére</a:t>
            </a:r>
            <a:r>
              <a:rPr lang="en-US" sz="1600" b="1" dirty="0">
                <a:solidFill>
                  <a:schemeClr val="accent4">
                    <a:lumMod val="75000"/>
                  </a:schemeClr>
                </a:solidFill>
              </a:rPr>
              <a:t>, a </a:t>
            </a:r>
            <a:r>
              <a:rPr lang="en-US" sz="1600" b="1" dirty="0" err="1">
                <a:solidFill>
                  <a:schemeClr val="accent4">
                    <a:lumMod val="75000"/>
                  </a:schemeClr>
                </a:solidFill>
              </a:rPr>
              <a:t>Bizottság</a:t>
            </a:r>
            <a:r>
              <a:rPr lang="en-US" sz="1600" b="1" dirty="0">
                <a:solidFill>
                  <a:schemeClr val="accent4">
                    <a:lumMod val="75000"/>
                  </a:schemeClr>
                </a:solidFill>
              </a:rPr>
              <a:t> </a:t>
            </a:r>
            <a:r>
              <a:rPr lang="en-US" sz="1600" b="1" dirty="0" err="1">
                <a:solidFill>
                  <a:schemeClr val="accent4">
                    <a:lumMod val="75000"/>
                  </a:schemeClr>
                </a:solidFill>
              </a:rPr>
              <a:t>újból</a:t>
            </a:r>
            <a:r>
              <a:rPr lang="en-US" sz="1600" b="1" dirty="0">
                <a:solidFill>
                  <a:schemeClr val="accent4">
                    <a:lumMod val="75000"/>
                  </a:schemeClr>
                </a:solidFill>
              </a:rPr>
              <a:t> a </a:t>
            </a:r>
            <a:r>
              <a:rPr lang="en-US" sz="1600" b="1" dirty="0" err="1">
                <a:solidFill>
                  <a:schemeClr val="accent4">
                    <a:lumMod val="75000"/>
                  </a:schemeClr>
                </a:solidFill>
              </a:rPr>
              <a:t>Bírósághoz</a:t>
            </a:r>
            <a:r>
              <a:rPr lang="en-US" sz="1600" b="1" dirty="0">
                <a:solidFill>
                  <a:schemeClr val="accent4">
                    <a:lumMod val="75000"/>
                  </a:schemeClr>
                </a:solidFill>
              </a:rPr>
              <a:t> </a:t>
            </a:r>
            <a:r>
              <a:rPr lang="en-US" sz="1600" b="1" dirty="0" err="1">
                <a:solidFill>
                  <a:schemeClr val="accent4">
                    <a:lumMod val="75000"/>
                  </a:schemeClr>
                </a:solidFill>
              </a:rPr>
              <a:t>fordulhat</a:t>
            </a:r>
            <a:r>
              <a:rPr lang="en-US" sz="1600" b="1" dirty="0">
                <a:solidFill>
                  <a:schemeClr val="accent4">
                    <a:lumMod val="75000"/>
                  </a:schemeClr>
                </a:solidFill>
              </a:rPr>
              <a:t>.</a:t>
            </a:r>
          </a:p>
          <a:p>
            <a:pPr algn="just"/>
            <a:endParaRPr lang="en-US" sz="1600" b="1" dirty="0">
              <a:solidFill>
                <a:schemeClr val="accent4">
                  <a:lumMod val="75000"/>
                </a:schemeClr>
              </a:solidFill>
            </a:endParaRPr>
          </a:p>
          <a:p>
            <a:pPr algn="just"/>
            <a:r>
              <a:rPr lang="hu-HU" sz="1600" b="1" dirty="0">
                <a:solidFill>
                  <a:schemeClr val="accent4">
                    <a:lumMod val="75000"/>
                  </a:schemeClr>
                </a:solidFill>
              </a:rPr>
              <a:t>A Bizottság – amikor egy uniós ország ügyét másodízben a Bíróság elé utalja – pénzbüntetés kiszabását javasolja. Ez a pénzbüntetés lehet átalányösszeg és/vagy napi kényszerítő bírság.</a:t>
            </a:r>
          </a:p>
          <a:p>
            <a:pPr algn="just"/>
            <a:r>
              <a:rPr lang="hu-HU" sz="1600" b="1" dirty="0">
                <a:solidFill>
                  <a:schemeClr val="accent4">
                    <a:lumMod val="75000"/>
                  </a:schemeClr>
                </a:solidFill>
              </a:rPr>
              <a:t>A pénzbüntetés kiszámítása a következők figyelembevételével történik:</a:t>
            </a:r>
          </a:p>
          <a:p>
            <a:pPr algn="just"/>
            <a:r>
              <a:rPr lang="hu-HU" sz="1600" b="1" dirty="0">
                <a:solidFill>
                  <a:schemeClr val="accent4">
                    <a:lumMod val="75000"/>
                  </a:schemeClr>
                </a:solidFill>
              </a:rPr>
              <a:t>a megszegett szabályok fontossága és a jogsértésnek az egyéni érdekekre és a közérdekre gyakorolt hatása,</a:t>
            </a:r>
          </a:p>
          <a:p>
            <a:pPr algn="just"/>
            <a:r>
              <a:rPr lang="hu-HU" sz="1600" b="1" dirty="0">
                <a:solidFill>
                  <a:schemeClr val="accent4">
                    <a:lumMod val="75000"/>
                  </a:schemeClr>
                </a:solidFill>
              </a:rPr>
              <a:t>az uniós jogot sértő állapot időtartama,</a:t>
            </a:r>
          </a:p>
          <a:p>
            <a:pPr algn="just"/>
            <a:r>
              <a:rPr lang="hu-HU" sz="1600" b="1" dirty="0">
                <a:solidFill>
                  <a:schemeClr val="accent4">
                    <a:lumMod val="75000"/>
                  </a:schemeClr>
                </a:solidFill>
              </a:rPr>
              <a:t>az ország fizetési képessége – ebben a tekintetben fontos, hogy pénzbírság elrettentő hatású legyen.</a:t>
            </a:r>
          </a:p>
          <a:p>
            <a:pPr algn="just"/>
            <a:r>
              <a:rPr lang="hu-HU" sz="1600" b="1" dirty="0">
                <a:solidFill>
                  <a:schemeClr val="accent4">
                    <a:lumMod val="75000"/>
                  </a:schemeClr>
                </a:solidFill>
              </a:rPr>
              <a:t>Ítéletében a Bíróság megállapíthat más, a Bizottság által </a:t>
            </a:r>
            <a:r>
              <a:rPr lang="hu-HU" sz="1600" b="1" dirty="0" err="1">
                <a:solidFill>
                  <a:schemeClr val="accent4">
                    <a:lumMod val="75000"/>
                  </a:schemeClr>
                </a:solidFill>
              </a:rPr>
              <a:t>javasolttól</a:t>
            </a:r>
            <a:r>
              <a:rPr lang="hu-HU" sz="1600" b="1" dirty="0">
                <a:solidFill>
                  <a:schemeClr val="accent4">
                    <a:lumMod val="75000"/>
                  </a:schemeClr>
                </a:solidFill>
              </a:rPr>
              <a:t> eltérő összegű pénzbírságot.</a:t>
            </a:r>
            <a:endParaRPr lang="en-US" sz="1600" b="1" dirty="0">
              <a:solidFill>
                <a:schemeClr val="accent4">
                  <a:lumMod val="75000"/>
                </a:schemeClr>
              </a:solidFill>
            </a:endParaRPr>
          </a:p>
        </p:txBody>
      </p:sp>
    </p:spTree>
    <p:extLst>
      <p:ext uri="{BB962C8B-B14F-4D97-AF65-F5344CB8AC3E}">
        <p14:creationId xmlns:p14="http://schemas.microsoft.com/office/powerpoint/2010/main" val="3303924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609599"/>
          </a:xfrm>
        </p:spPr>
        <p:txBody>
          <a:bodyPr>
            <a:normAutofit fontScale="90000"/>
          </a:bodyPr>
          <a:lstStyle/>
          <a:p>
            <a:pPr algn="l"/>
            <a:r>
              <a:rPr lang="en-US" sz="2400" b="1" u="sng" dirty="0">
                <a:solidFill>
                  <a:schemeClr val="accent4">
                    <a:lumMod val="75000"/>
                  </a:schemeClr>
                </a:solidFill>
              </a:rPr>
              <a:t/>
            </a:r>
            <a:br>
              <a:rPr lang="en-US" sz="2400" b="1" u="sng" dirty="0">
                <a:solidFill>
                  <a:schemeClr val="accent4">
                    <a:lumMod val="75000"/>
                  </a:schemeClr>
                </a:solidFill>
              </a:rPr>
            </a:br>
            <a:r>
              <a:rPr lang="en-US" sz="2400" b="1" u="sng" dirty="0">
                <a:solidFill>
                  <a:schemeClr val="accent4">
                    <a:lumMod val="75000"/>
                  </a:schemeClr>
                </a:solidFill>
              </a:rPr>
              <a:t>Szirbik, EU Jogrendszere</a:t>
            </a: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282506"/>
          </a:xfrm>
        </p:spPr>
        <p:txBody>
          <a:bodyPr>
            <a:normAutofit/>
          </a:bodyPr>
          <a:lstStyle/>
          <a:p>
            <a:r>
              <a:rPr lang="hu-HU" b="1" dirty="0"/>
              <a:t>A BIZOTTSÁG KÖZLEMÉNYE</a:t>
            </a:r>
          </a:p>
          <a:p>
            <a:r>
              <a:rPr lang="hu-HU" b="1" dirty="0"/>
              <a:t>a Bizottság által az Európai Unió Bírósága előtt folyó kötelezettségszegési eljárásokban javasolt egyösszegű átalánybírságok és napi kényszerítő bírságok számítási módszerének módosításáról</a:t>
            </a:r>
          </a:p>
          <a:p>
            <a:r>
              <a:rPr lang="hu-HU" dirty="0"/>
              <a:t>(2019/C 70/01)</a:t>
            </a:r>
          </a:p>
          <a:p>
            <a:r>
              <a:rPr lang="en-US" sz="1600" dirty="0">
                <a:solidFill>
                  <a:schemeClr val="accent4">
                    <a:lumMod val="75000"/>
                  </a:schemeClr>
                </a:solidFill>
                <a:hlinkClick r:id="rId3"/>
              </a:rPr>
              <a:t>https://eur-lex.europa.eu/legal-content/HU/TXT/?uri=uriserv%3AOJ.C_.2019.070.01.0001.01.HUN</a:t>
            </a:r>
            <a:r>
              <a:rPr lang="en-US" sz="1600" dirty="0">
                <a:solidFill>
                  <a:schemeClr val="accent4">
                    <a:lumMod val="75000"/>
                  </a:schemeClr>
                </a:solidFill>
              </a:rPr>
              <a:t> </a:t>
            </a:r>
          </a:p>
        </p:txBody>
      </p:sp>
    </p:spTree>
    <p:extLst>
      <p:ext uri="{BB962C8B-B14F-4D97-AF65-F5344CB8AC3E}">
        <p14:creationId xmlns:p14="http://schemas.microsoft.com/office/powerpoint/2010/main" val="2433061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609599"/>
          </a:xfrm>
        </p:spPr>
        <p:txBody>
          <a:bodyPr>
            <a:normAutofit fontScale="90000"/>
          </a:bodyPr>
          <a:lstStyle/>
          <a:p>
            <a:pPr algn="l"/>
            <a:r>
              <a:rPr lang="en-US" sz="2400" b="1" u="sng" dirty="0">
                <a:solidFill>
                  <a:schemeClr val="accent4">
                    <a:lumMod val="75000"/>
                  </a:schemeClr>
                </a:solidFill>
              </a:rPr>
              <a:t/>
            </a:r>
            <a:br>
              <a:rPr lang="en-US" sz="2400" b="1" u="sng" dirty="0">
                <a:solidFill>
                  <a:schemeClr val="accent4">
                    <a:lumMod val="75000"/>
                  </a:schemeClr>
                </a:solidFill>
              </a:rPr>
            </a:br>
            <a:r>
              <a:rPr lang="en-US" sz="2400" b="1" u="sng" dirty="0">
                <a:solidFill>
                  <a:schemeClr val="accent4">
                    <a:lumMod val="75000"/>
                  </a:schemeClr>
                </a:solidFill>
              </a:rPr>
              <a:t>Szirbik, EU Jogrendszere</a:t>
            </a: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552091" y="1876754"/>
            <a:ext cx="10357449" cy="4282506"/>
          </a:xfrm>
        </p:spPr>
        <p:txBody>
          <a:bodyPr>
            <a:normAutofit/>
          </a:bodyPr>
          <a:lstStyle/>
          <a:p>
            <a:r>
              <a:rPr lang="en-US" sz="1600" b="1" dirty="0" err="1">
                <a:solidFill>
                  <a:schemeClr val="accent4">
                    <a:lumMod val="75000"/>
                  </a:schemeClr>
                </a:solidFill>
              </a:rPr>
              <a:t>Pé</a:t>
            </a:r>
            <a:r>
              <a:rPr lang="hu-HU" sz="1600" b="1" dirty="0" err="1">
                <a:solidFill>
                  <a:schemeClr val="accent4">
                    <a:lumMod val="75000"/>
                  </a:schemeClr>
                </a:solidFill>
              </a:rPr>
              <a:t>nzbírság</a:t>
            </a:r>
            <a:endParaRPr lang="en-US" sz="1600" b="1" dirty="0">
              <a:solidFill>
                <a:schemeClr val="accent4">
                  <a:lumMod val="75000"/>
                </a:schemeClr>
              </a:solidFill>
            </a:endParaRPr>
          </a:p>
          <a:p>
            <a:pPr algn="just"/>
            <a:endParaRPr lang="en-US" sz="1600" b="1" dirty="0">
              <a:solidFill>
                <a:schemeClr val="accent4">
                  <a:lumMod val="75000"/>
                </a:schemeClr>
              </a:solidFill>
            </a:endParaRPr>
          </a:p>
          <a:p>
            <a:pPr algn="just"/>
            <a:r>
              <a:rPr lang="en-US" sz="1600" b="1" dirty="0">
                <a:solidFill>
                  <a:schemeClr val="accent4">
                    <a:lumMod val="75000"/>
                  </a:schemeClr>
                </a:solidFill>
              </a:rPr>
              <a:t>A </a:t>
            </a:r>
            <a:r>
              <a:rPr lang="hu-HU" sz="1600" b="1" dirty="0">
                <a:solidFill>
                  <a:schemeClr val="accent4">
                    <a:lumMod val="75000"/>
                  </a:schemeClr>
                </a:solidFill>
              </a:rPr>
              <a:t>pénzbírság összegét </a:t>
            </a:r>
            <a:r>
              <a:rPr lang="en-US" sz="1600" b="1" dirty="0">
                <a:solidFill>
                  <a:schemeClr val="accent4">
                    <a:lumMod val="75000"/>
                  </a:schemeClr>
                </a:solidFill>
              </a:rPr>
              <a:t>a </a:t>
            </a:r>
            <a:r>
              <a:rPr lang="en-US" sz="1600" b="1" dirty="0" err="1">
                <a:solidFill>
                  <a:schemeClr val="accent4">
                    <a:lumMod val="75000"/>
                  </a:schemeClr>
                </a:solidFill>
              </a:rPr>
              <a:t>Bizottság</a:t>
            </a:r>
            <a:r>
              <a:rPr lang="en-US" sz="1600" b="1" dirty="0">
                <a:solidFill>
                  <a:schemeClr val="accent4">
                    <a:lumMod val="75000"/>
                  </a:schemeClr>
                </a:solidFill>
              </a:rPr>
              <a:t> </a:t>
            </a:r>
            <a:r>
              <a:rPr lang="hu-HU" sz="1600" b="1" dirty="0">
                <a:solidFill>
                  <a:schemeClr val="accent4">
                    <a:lumMod val="75000"/>
                  </a:schemeClr>
                </a:solidFill>
              </a:rPr>
              <a:t>egyfelől az érintett </a:t>
            </a:r>
            <a:r>
              <a:rPr lang="hu-HU" sz="1600" b="1" dirty="0">
                <a:solidFill>
                  <a:schemeClr val="accent4">
                    <a:lumMod val="75000"/>
                  </a:schemeClr>
                </a:solidFill>
                <a:highlight>
                  <a:srgbClr val="00FFFF"/>
                </a:highlight>
              </a:rPr>
              <a:t>tagállam fizetési képességétől</a:t>
            </a:r>
            <a:r>
              <a:rPr lang="hu-HU" sz="1600" b="1" dirty="0">
                <a:solidFill>
                  <a:schemeClr val="accent4">
                    <a:lumMod val="75000"/>
                  </a:schemeClr>
                </a:solidFill>
              </a:rPr>
              <a:t>, másfelől pedig annak </a:t>
            </a:r>
            <a:r>
              <a:rPr lang="hu-HU" sz="1600" b="1" dirty="0">
                <a:solidFill>
                  <a:schemeClr val="accent4">
                    <a:lumMod val="75000"/>
                  </a:schemeClr>
                </a:solidFill>
                <a:highlight>
                  <a:srgbClr val="00FFFF"/>
                </a:highlight>
              </a:rPr>
              <a:t>intézményi súlyától</a:t>
            </a:r>
            <a:r>
              <a:rPr lang="hu-HU" sz="1600" b="1" dirty="0">
                <a:solidFill>
                  <a:schemeClr val="accent4">
                    <a:lumMod val="75000"/>
                  </a:schemeClr>
                </a:solidFill>
              </a:rPr>
              <a:t> teszi függővé. A számítás az úgynevezett „n” együttható (5) segítségével történik. A Bizottság a javasolt pénzbírság számításakor ezt az együtthatót más, a kötelezettségszegés súlyosságától és időtartamától függő tényezőkkel együtt veszi figyelembe. Eddig az „n” együttható számítása a tagállam bruttó hazai terméke (GDP), valamint tanácsi szavazatainak száma alapján történt.</a:t>
            </a:r>
            <a:endParaRPr lang="en-US" sz="1600" b="1" dirty="0">
              <a:solidFill>
                <a:schemeClr val="accent4">
                  <a:lumMod val="75000"/>
                </a:schemeClr>
              </a:solidFill>
            </a:endParaRPr>
          </a:p>
          <a:p>
            <a:pPr algn="just"/>
            <a:r>
              <a:rPr lang="en-US" sz="1600" b="1" dirty="0" err="1">
                <a:solidFill>
                  <a:schemeClr val="accent4">
                    <a:lumMod val="75000"/>
                  </a:schemeClr>
                </a:solidFill>
              </a:rPr>
              <a:t>Azonban</a:t>
            </a:r>
            <a:r>
              <a:rPr lang="en-US" sz="1600" b="1" dirty="0">
                <a:solidFill>
                  <a:schemeClr val="accent4">
                    <a:lumMod val="75000"/>
                  </a:schemeClr>
                </a:solidFill>
              </a:rPr>
              <a:t> a Bíróság </a:t>
            </a:r>
            <a:r>
              <a:rPr lang="en-US" sz="1600" b="1" dirty="0" err="1">
                <a:solidFill>
                  <a:schemeClr val="accent4">
                    <a:lumMod val="75000"/>
                  </a:schemeClr>
                </a:solidFill>
              </a:rPr>
              <a:t>nemrégiben</a:t>
            </a:r>
            <a:r>
              <a:rPr lang="en-US" sz="1600" b="1" dirty="0">
                <a:solidFill>
                  <a:schemeClr val="accent4">
                    <a:lumMod val="75000"/>
                  </a:schemeClr>
                </a:solidFill>
              </a:rPr>
              <a:t> </a:t>
            </a:r>
            <a:r>
              <a:rPr lang="en-US" sz="1600" b="1" dirty="0" err="1">
                <a:solidFill>
                  <a:schemeClr val="accent4">
                    <a:lumMod val="75000"/>
                  </a:schemeClr>
                </a:solidFill>
              </a:rPr>
              <a:t>kimondta</a:t>
            </a:r>
            <a:r>
              <a:rPr lang="en-US" sz="1600" b="1" dirty="0">
                <a:solidFill>
                  <a:schemeClr val="accent4">
                    <a:lumMod val="75000"/>
                  </a:schemeClr>
                </a:solidFill>
              </a:rPr>
              <a:t>, </a:t>
            </a:r>
            <a:r>
              <a:rPr lang="en-US" sz="1600" b="1" dirty="0" err="1">
                <a:solidFill>
                  <a:schemeClr val="accent4">
                    <a:lumMod val="75000"/>
                  </a:schemeClr>
                </a:solidFill>
              </a:rPr>
              <a:t>hogy</a:t>
            </a:r>
            <a:r>
              <a:rPr lang="en-US" sz="1600" b="1" dirty="0">
                <a:solidFill>
                  <a:schemeClr val="accent4">
                    <a:lumMod val="75000"/>
                  </a:schemeClr>
                </a:solidFill>
              </a:rPr>
              <a:t> a </a:t>
            </a:r>
            <a:r>
              <a:rPr lang="en-US" sz="1600" b="1" dirty="0" err="1">
                <a:solidFill>
                  <a:schemeClr val="accent4">
                    <a:lumMod val="75000"/>
                  </a:schemeClr>
                </a:solidFill>
              </a:rPr>
              <a:t>tanácsi</a:t>
            </a:r>
            <a:r>
              <a:rPr lang="en-US" sz="1600" b="1" dirty="0">
                <a:solidFill>
                  <a:schemeClr val="accent4">
                    <a:lumMod val="75000"/>
                  </a:schemeClr>
                </a:solidFill>
              </a:rPr>
              <a:t> </a:t>
            </a:r>
            <a:r>
              <a:rPr lang="en-US" sz="1600" b="1" dirty="0" err="1">
                <a:solidFill>
                  <a:schemeClr val="accent4">
                    <a:lumMod val="75000"/>
                  </a:schemeClr>
                </a:solidFill>
              </a:rPr>
              <a:t>szavazati</a:t>
            </a:r>
            <a:r>
              <a:rPr lang="en-US" sz="1600" b="1" dirty="0">
                <a:solidFill>
                  <a:schemeClr val="accent4">
                    <a:lumMod val="75000"/>
                  </a:schemeClr>
                </a:solidFill>
              </a:rPr>
              <a:t> </a:t>
            </a:r>
            <a:r>
              <a:rPr lang="en-US" sz="1600" b="1" dirty="0" err="1">
                <a:solidFill>
                  <a:schemeClr val="accent4">
                    <a:lumMod val="75000"/>
                  </a:schemeClr>
                </a:solidFill>
              </a:rPr>
              <a:t>szabályok</a:t>
            </a:r>
            <a:r>
              <a:rPr lang="en-US" sz="1600" b="1" dirty="0">
                <a:solidFill>
                  <a:schemeClr val="accent4">
                    <a:lumMod val="75000"/>
                  </a:schemeClr>
                </a:solidFill>
              </a:rPr>
              <a:t> </a:t>
            </a:r>
            <a:r>
              <a:rPr lang="en-US" sz="1600" b="1" dirty="0" err="1">
                <a:solidFill>
                  <a:schemeClr val="accent4">
                    <a:lumMod val="75000"/>
                  </a:schemeClr>
                </a:solidFill>
              </a:rPr>
              <a:t>erre</a:t>
            </a:r>
            <a:r>
              <a:rPr lang="en-US" sz="1600" b="1" dirty="0">
                <a:solidFill>
                  <a:schemeClr val="accent4">
                    <a:lumMod val="75000"/>
                  </a:schemeClr>
                </a:solidFill>
              </a:rPr>
              <a:t> a </a:t>
            </a:r>
            <a:r>
              <a:rPr lang="en-US" sz="1600" b="1" dirty="0" err="1">
                <a:solidFill>
                  <a:schemeClr val="accent4">
                    <a:lumMod val="75000"/>
                  </a:schemeClr>
                </a:solidFill>
              </a:rPr>
              <a:t>célra</a:t>
            </a:r>
            <a:r>
              <a:rPr lang="en-US" sz="1600" b="1" dirty="0">
                <a:solidFill>
                  <a:schemeClr val="accent4">
                    <a:lumMod val="75000"/>
                  </a:schemeClr>
                </a:solidFill>
              </a:rPr>
              <a:t> </a:t>
            </a:r>
            <a:r>
              <a:rPr lang="en-US" sz="1600" b="1" dirty="0" err="1">
                <a:solidFill>
                  <a:schemeClr val="accent4">
                    <a:lumMod val="75000"/>
                  </a:schemeClr>
                </a:solidFill>
              </a:rPr>
              <a:t>többé</a:t>
            </a:r>
            <a:r>
              <a:rPr lang="en-US" sz="1600" b="1" dirty="0">
                <a:solidFill>
                  <a:schemeClr val="accent4">
                    <a:lumMod val="75000"/>
                  </a:schemeClr>
                </a:solidFill>
              </a:rPr>
              <a:t> </a:t>
            </a:r>
            <a:r>
              <a:rPr lang="en-US" sz="1600" b="1" dirty="0" err="1">
                <a:solidFill>
                  <a:schemeClr val="accent4">
                    <a:lumMod val="75000"/>
                  </a:schemeClr>
                </a:solidFill>
              </a:rPr>
              <a:t>nem</a:t>
            </a:r>
            <a:r>
              <a:rPr lang="en-US" sz="1600" b="1" dirty="0">
                <a:solidFill>
                  <a:schemeClr val="accent4">
                    <a:lumMod val="75000"/>
                  </a:schemeClr>
                </a:solidFill>
              </a:rPr>
              <a:t> </a:t>
            </a:r>
            <a:r>
              <a:rPr lang="en-US" sz="1600" b="1" dirty="0" err="1">
                <a:solidFill>
                  <a:schemeClr val="accent4">
                    <a:lumMod val="75000"/>
                  </a:schemeClr>
                </a:solidFill>
              </a:rPr>
              <a:t>használhatók</a:t>
            </a:r>
            <a:r>
              <a:rPr lang="en-US" sz="1600" b="1" dirty="0">
                <a:solidFill>
                  <a:schemeClr val="accent4">
                    <a:lumMod val="75000"/>
                  </a:schemeClr>
                </a:solidFill>
              </a:rPr>
              <a:t>. (7) </a:t>
            </a:r>
            <a:r>
              <a:rPr lang="en-US" sz="1600" b="1" dirty="0" err="1">
                <a:solidFill>
                  <a:schemeClr val="accent4">
                    <a:lumMod val="75000"/>
                  </a:schemeClr>
                </a:solidFill>
              </a:rPr>
              <a:t>Következésképpen</a:t>
            </a:r>
            <a:r>
              <a:rPr lang="en-US" sz="1600" b="1" dirty="0">
                <a:solidFill>
                  <a:schemeClr val="accent4">
                    <a:lumMod val="75000"/>
                  </a:schemeClr>
                </a:solidFill>
              </a:rPr>
              <a:t> a </a:t>
            </a:r>
            <a:r>
              <a:rPr lang="en-US" sz="1600" b="1" dirty="0" err="1">
                <a:solidFill>
                  <a:schemeClr val="accent4">
                    <a:lumMod val="75000"/>
                  </a:schemeClr>
                </a:solidFill>
              </a:rPr>
              <a:t>továbbiakban</a:t>
            </a:r>
            <a:r>
              <a:rPr lang="en-US" sz="1600" b="1" dirty="0">
                <a:solidFill>
                  <a:schemeClr val="accent4">
                    <a:lumMod val="75000"/>
                  </a:schemeClr>
                </a:solidFill>
              </a:rPr>
              <a:t> </a:t>
            </a:r>
            <a:r>
              <a:rPr lang="en-US" sz="1600" b="1" dirty="0" err="1">
                <a:solidFill>
                  <a:schemeClr val="accent4">
                    <a:lumMod val="75000"/>
                  </a:schemeClr>
                </a:solidFill>
              </a:rPr>
              <a:t>elsősorban</a:t>
            </a:r>
            <a:r>
              <a:rPr lang="en-US" sz="1600" b="1" dirty="0">
                <a:solidFill>
                  <a:schemeClr val="accent4">
                    <a:lumMod val="75000"/>
                  </a:schemeClr>
                </a:solidFill>
              </a:rPr>
              <a:t> a </a:t>
            </a:r>
            <a:r>
              <a:rPr lang="en-US" sz="1600" b="1" dirty="0" err="1">
                <a:solidFill>
                  <a:schemeClr val="accent4">
                    <a:lumMod val="75000"/>
                  </a:schemeClr>
                </a:solidFill>
              </a:rPr>
              <a:t>tagállamok</a:t>
            </a:r>
            <a:r>
              <a:rPr lang="en-US" sz="1600" b="1" dirty="0">
                <a:solidFill>
                  <a:schemeClr val="accent4">
                    <a:lumMod val="75000"/>
                  </a:schemeClr>
                </a:solidFill>
              </a:rPr>
              <a:t> GDP-</a:t>
            </a:r>
            <a:r>
              <a:rPr lang="en-US" sz="1600" b="1" dirty="0" err="1">
                <a:solidFill>
                  <a:schemeClr val="accent4">
                    <a:lumMod val="75000"/>
                  </a:schemeClr>
                </a:solidFill>
              </a:rPr>
              <a:t>jéből</a:t>
            </a:r>
            <a:r>
              <a:rPr lang="en-US" sz="1600" b="1" dirty="0">
                <a:solidFill>
                  <a:schemeClr val="accent4">
                    <a:lumMod val="75000"/>
                  </a:schemeClr>
                </a:solidFill>
              </a:rPr>
              <a:t> fog </a:t>
            </a:r>
            <a:r>
              <a:rPr lang="en-US" sz="1600" b="1" dirty="0" err="1">
                <a:solidFill>
                  <a:schemeClr val="accent4">
                    <a:lumMod val="75000"/>
                  </a:schemeClr>
                </a:solidFill>
              </a:rPr>
              <a:t>kiindulni</a:t>
            </a:r>
            <a:r>
              <a:rPr lang="en-US" sz="1600" b="1" dirty="0">
                <a:solidFill>
                  <a:schemeClr val="accent4">
                    <a:lumMod val="75000"/>
                  </a:schemeClr>
                </a:solidFill>
              </a:rPr>
              <a:t>.</a:t>
            </a:r>
          </a:p>
        </p:txBody>
      </p:sp>
    </p:spTree>
    <p:extLst>
      <p:ext uri="{BB962C8B-B14F-4D97-AF65-F5344CB8AC3E}">
        <p14:creationId xmlns:p14="http://schemas.microsoft.com/office/powerpoint/2010/main" val="365206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609599"/>
          </a:xfrm>
        </p:spPr>
        <p:txBody>
          <a:bodyPr>
            <a:normAutofit fontScale="90000"/>
          </a:bodyPr>
          <a:lstStyle/>
          <a:p>
            <a:pPr algn="l"/>
            <a:r>
              <a:rPr lang="en-US" sz="2400" b="1" u="sng" dirty="0">
                <a:solidFill>
                  <a:schemeClr val="accent4">
                    <a:lumMod val="75000"/>
                  </a:schemeClr>
                </a:solidFill>
              </a:rPr>
              <a:t/>
            </a:r>
            <a:br>
              <a:rPr lang="en-US" sz="2400" b="1" u="sng" dirty="0">
                <a:solidFill>
                  <a:schemeClr val="accent4">
                    <a:lumMod val="75000"/>
                  </a:schemeClr>
                </a:solidFill>
              </a:rPr>
            </a:br>
            <a:r>
              <a:rPr lang="en-US" sz="2400" b="1" u="sng" dirty="0">
                <a:solidFill>
                  <a:schemeClr val="accent4">
                    <a:lumMod val="75000"/>
                  </a:schemeClr>
                </a:solidFill>
              </a:rPr>
              <a:t>Szirbik, EU Jogrendszere</a:t>
            </a: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552091" y="1876754"/>
            <a:ext cx="10357449" cy="4282506"/>
          </a:xfrm>
        </p:spPr>
        <p:txBody>
          <a:bodyPr>
            <a:normAutofit/>
          </a:bodyPr>
          <a:lstStyle/>
          <a:p>
            <a:r>
              <a:rPr lang="en-US" sz="1600" b="1" dirty="0" err="1">
                <a:solidFill>
                  <a:schemeClr val="accent4">
                    <a:lumMod val="75000"/>
                  </a:schemeClr>
                </a:solidFill>
              </a:rPr>
              <a:t>Pé</a:t>
            </a:r>
            <a:r>
              <a:rPr lang="hu-HU" sz="1600" b="1" dirty="0" err="1">
                <a:solidFill>
                  <a:schemeClr val="accent4">
                    <a:lumMod val="75000"/>
                  </a:schemeClr>
                </a:solidFill>
              </a:rPr>
              <a:t>nzbírság</a:t>
            </a:r>
            <a:endParaRPr lang="en-US" sz="1600" b="1" dirty="0">
              <a:solidFill>
                <a:schemeClr val="accent4">
                  <a:lumMod val="75000"/>
                </a:schemeClr>
              </a:solidFill>
            </a:endParaRPr>
          </a:p>
          <a:p>
            <a:pPr algn="just"/>
            <a:r>
              <a:rPr lang="en-US" sz="1600" b="1" dirty="0">
                <a:solidFill>
                  <a:schemeClr val="accent4">
                    <a:lumMod val="75000"/>
                  </a:schemeClr>
                </a:solidFill>
              </a:rPr>
              <a:t>A GDP </a:t>
            </a:r>
            <a:r>
              <a:rPr lang="en-US" sz="1600" b="1" dirty="0" err="1">
                <a:solidFill>
                  <a:schemeClr val="accent4">
                    <a:lumMod val="75000"/>
                  </a:schemeClr>
                </a:solidFill>
              </a:rPr>
              <a:t>kizárólagos</a:t>
            </a:r>
            <a:r>
              <a:rPr lang="en-US" sz="1600" b="1" dirty="0">
                <a:solidFill>
                  <a:schemeClr val="accent4">
                    <a:lumMod val="75000"/>
                  </a:schemeClr>
                </a:solidFill>
              </a:rPr>
              <a:t> </a:t>
            </a:r>
            <a:r>
              <a:rPr lang="en-US" sz="1600" b="1" dirty="0" err="1">
                <a:solidFill>
                  <a:schemeClr val="accent4">
                    <a:lumMod val="75000"/>
                  </a:schemeClr>
                </a:solidFill>
              </a:rPr>
              <a:t>használata</a:t>
            </a:r>
            <a:r>
              <a:rPr lang="en-US" sz="1600" b="1" dirty="0">
                <a:solidFill>
                  <a:schemeClr val="accent4">
                    <a:lumMod val="75000"/>
                  </a:schemeClr>
                </a:solidFill>
              </a:rPr>
              <a:t> </a:t>
            </a:r>
            <a:r>
              <a:rPr lang="en-US" sz="1600" b="1" dirty="0" err="1">
                <a:solidFill>
                  <a:schemeClr val="accent4">
                    <a:lumMod val="75000"/>
                  </a:schemeClr>
                </a:solidFill>
              </a:rPr>
              <a:t>felborítaná</a:t>
            </a:r>
            <a:r>
              <a:rPr lang="en-US" sz="1600" b="1" dirty="0">
                <a:solidFill>
                  <a:schemeClr val="accent4">
                    <a:lumMod val="75000"/>
                  </a:schemeClr>
                </a:solidFill>
              </a:rPr>
              <a:t> </a:t>
            </a:r>
            <a:r>
              <a:rPr lang="en-US" sz="1600" b="1" dirty="0" err="1">
                <a:solidFill>
                  <a:schemeClr val="accent4">
                    <a:lumMod val="75000"/>
                  </a:schemeClr>
                </a:solidFill>
              </a:rPr>
              <a:t>az</a:t>
            </a:r>
            <a:r>
              <a:rPr lang="en-US" sz="1600" b="1" dirty="0">
                <a:solidFill>
                  <a:schemeClr val="accent4">
                    <a:lumMod val="75000"/>
                  </a:schemeClr>
                </a:solidFill>
              </a:rPr>
              <a:t> </a:t>
            </a:r>
            <a:r>
              <a:rPr lang="en-US" sz="1600" b="1" dirty="0" err="1">
                <a:solidFill>
                  <a:schemeClr val="accent4">
                    <a:lumMod val="75000"/>
                  </a:schemeClr>
                </a:solidFill>
              </a:rPr>
              <a:t>egyensúlyt</a:t>
            </a:r>
            <a:r>
              <a:rPr lang="en-US" sz="1600" b="1" dirty="0">
                <a:solidFill>
                  <a:schemeClr val="accent4">
                    <a:lumMod val="75000"/>
                  </a:schemeClr>
                </a:solidFill>
              </a:rPr>
              <a:t>, </a:t>
            </a:r>
            <a:r>
              <a:rPr lang="en-US" sz="1600" b="1" dirty="0" err="1">
                <a:solidFill>
                  <a:schemeClr val="accent4">
                    <a:lumMod val="75000"/>
                  </a:schemeClr>
                </a:solidFill>
              </a:rPr>
              <a:t>hiszen</a:t>
            </a:r>
            <a:r>
              <a:rPr lang="en-US" sz="1600" b="1" dirty="0">
                <a:solidFill>
                  <a:schemeClr val="accent4">
                    <a:lumMod val="75000"/>
                  </a:schemeClr>
                </a:solidFill>
              </a:rPr>
              <a:t> a </a:t>
            </a:r>
            <a:r>
              <a:rPr lang="en-US" sz="1600" b="1" dirty="0" err="1">
                <a:solidFill>
                  <a:schemeClr val="accent4">
                    <a:lumMod val="75000"/>
                  </a:schemeClr>
                </a:solidFill>
              </a:rPr>
              <a:t>javasolt</a:t>
            </a:r>
            <a:r>
              <a:rPr lang="en-US" sz="1600" b="1" dirty="0">
                <a:solidFill>
                  <a:schemeClr val="accent4">
                    <a:lumMod val="75000"/>
                  </a:schemeClr>
                </a:solidFill>
              </a:rPr>
              <a:t> </a:t>
            </a:r>
            <a:r>
              <a:rPr lang="en-US" sz="1600" b="1" dirty="0" err="1">
                <a:solidFill>
                  <a:schemeClr val="accent4">
                    <a:lumMod val="75000"/>
                  </a:schemeClr>
                </a:solidFill>
              </a:rPr>
              <a:t>összegben</a:t>
            </a:r>
            <a:r>
              <a:rPr lang="en-US" sz="1600" b="1" dirty="0">
                <a:solidFill>
                  <a:schemeClr val="accent4">
                    <a:lumMod val="75000"/>
                  </a:schemeClr>
                </a:solidFill>
              </a:rPr>
              <a:t> </a:t>
            </a:r>
            <a:r>
              <a:rPr lang="en-US" sz="1600" b="1" dirty="0" err="1">
                <a:solidFill>
                  <a:schemeClr val="accent4">
                    <a:lumMod val="75000"/>
                  </a:schemeClr>
                </a:solidFill>
              </a:rPr>
              <a:t>kizárólag</a:t>
            </a:r>
            <a:r>
              <a:rPr lang="en-US" sz="1600" b="1" dirty="0">
                <a:solidFill>
                  <a:schemeClr val="accent4">
                    <a:lumMod val="75000"/>
                  </a:schemeClr>
                </a:solidFill>
              </a:rPr>
              <a:t> a </a:t>
            </a:r>
            <a:r>
              <a:rPr lang="en-US" sz="1600" b="1" dirty="0" err="1">
                <a:solidFill>
                  <a:schemeClr val="accent4">
                    <a:lumMod val="75000"/>
                  </a:schemeClr>
                </a:solidFill>
              </a:rPr>
              <a:t>tagállamok</a:t>
            </a:r>
            <a:r>
              <a:rPr lang="en-US" sz="1600" b="1" dirty="0">
                <a:solidFill>
                  <a:schemeClr val="accent4">
                    <a:lumMod val="75000"/>
                  </a:schemeClr>
                </a:solidFill>
              </a:rPr>
              <a:t> </a:t>
            </a:r>
            <a:r>
              <a:rPr lang="en-US" sz="1600" b="1" dirty="0" err="1">
                <a:solidFill>
                  <a:schemeClr val="accent4">
                    <a:lumMod val="75000"/>
                  </a:schemeClr>
                </a:solidFill>
              </a:rPr>
              <a:t>gazdasági</a:t>
            </a:r>
            <a:r>
              <a:rPr lang="en-US" sz="1600" b="1" dirty="0">
                <a:solidFill>
                  <a:schemeClr val="accent4">
                    <a:lumMod val="75000"/>
                  </a:schemeClr>
                </a:solidFill>
              </a:rPr>
              <a:t> </a:t>
            </a:r>
            <a:r>
              <a:rPr lang="en-US" sz="1600" b="1" dirty="0" err="1">
                <a:solidFill>
                  <a:schemeClr val="accent4">
                    <a:lumMod val="75000"/>
                  </a:schemeClr>
                </a:solidFill>
              </a:rPr>
              <a:t>súlya</a:t>
            </a:r>
            <a:r>
              <a:rPr lang="en-US" sz="1600" b="1" dirty="0">
                <a:solidFill>
                  <a:schemeClr val="accent4">
                    <a:lumMod val="75000"/>
                  </a:schemeClr>
                </a:solidFill>
              </a:rPr>
              <a:t> </a:t>
            </a:r>
            <a:r>
              <a:rPr lang="en-US" sz="1600" b="1" dirty="0" err="1">
                <a:solidFill>
                  <a:schemeClr val="accent4">
                    <a:lumMod val="75000"/>
                  </a:schemeClr>
                </a:solidFill>
              </a:rPr>
              <a:t>tükröződne</a:t>
            </a:r>
            <a:r>
              <a:rPr lang="en-US" sz="1600" b="1" dirty="0">
                <a:solidFill>
                  <a:schemeClr val="accent4">
                    <a:lumMod val="75000"/>
                  </a:schemeClr>
                </a:solidFill>
              </a:rPr>
              <a:t>. Az </a:t>
            </a:r>
            <a:r>
              <a:rPr lang="en-US" sz="1600" b="1" dirty="0" err="1">
                <a:solidFill>
                  <a:schemeClr val="accent4">
                    <a:lumMod val="75000"/>
                  </a:schemeClr>
                </a:solidFill>
              </a:rPr>
              <a:t>új</a:t>
            </a:r>
            <a:r>
              <a:rPr lang="en-US" sz="1600" b="1" dirty="0">
                <a:solidFill>
                  <a:schemeClr val="accent4">
                    <a:lumMod val="75000"/>
                  </a:schemeClr>
                </a:solidFill>
              </a:rPr>
              <a:t> </a:t>
            </a:r>
            <a:r>
              <a:rPr lang="en-US" sz="1600" b="1" dirty="0" err="1">
                <a:solidFill>
                  <a:schemeClr val="accent4">
                    <a:lumMod val="75000"/>
                  </a:schemeClr>
                </a:solidFill>
              </a:rPr>
              <a:t>módszer</a:t>
            </a:r>
            <a:r>
              <a:rPr lang="en-US" sz="1600" b="1" dirty="0">
                <a:solidFill>
                  <a:schemeClr val="accent4">
                    <a:lumMod val="75000"/>
                  </a:schemeClr>
                </a:solidFill>
              </a:rPr>
              <a:t> </a:t>
            </a:r>
            <a:r>
              <a:rPr lang="en-US" sz="1600" b="1" dirty="0" err="1">
                <a:solidFill>
                  <a:schemeClr val="accent4">
                    <a:lumMod val="75000"/>
                  </a:schemeClr>
                </a:solidFill>
              </a:rPr>
              <a:t>az</a:t>
            </a:r>
            <a:r>
              <a:rPr lang="en-US" sz="1600" b="1" dirty="0">
                <a:solidFill>
                  <a:schemeClr val="accent4">
                    <a:lumMod val="75000"/>
                  </a:schemeClr>
                </a:solidFill>
              </a:rPr>
              <a:t> </a:t>
            </a:r>
            <a:r>
              <a:rPr lang="en-US" sz="1600" b="1" dirty="0" err="1">
                <a:solidFill>
                  <a:schemeClr val="accent4">
                    <a:lumMod val="75000"/>
                  </a:schemeClr>
                </a:solidFill>
              </a:rPr>
              <a:t>egyes</a:t>
            </a:r>
            <a:r>
              <a:rPr lang="en-US" sz="1600" b="1" dirty="0">
                <a:solidFill>
                  <a:schemeClr val="accent4">
                    <a:lumMod val="75000"/>
                  </a:schemeClr>
                </a:solidFill>
              </a:rPr>
              <a:t> </a:t>
            </a:r>
            <a:r>
              <a:rPr lang="en-US" sz="1600" b="1" dirty="0" err="1">
                <a:solidFill>
                  <a:schemeClr val="accent4">
                    <a:lumMod val="75000"/>
                  </a:schemeClr>
                </a:solidFill>
              </a:rPr>
              <a:t>tagállamokra</a:t>
            </a:r>
            <a:r>
              <a:rPr lang="en-US" sz="1600" b="1" dirty="0">
                <a:solidFill>
                  <a:schemeClr val="accent4">
                    <a:lumMod val="75000"/>
                  </a:schemeClr>
                </a:solidFill>
              </a:rPr>
              <a:t> </a:t>
            </a:r>
            <a:r>
              <a:rPr lang="en-US" sz="1600" b="1" dirty="0" err="1">
                <a:solidFill>
                  <a:schemeClr val="accent4">
                    <a:lumMod val="75000"/>
                  </a:schemeClr>
                </a:solidFill>
              </a:rPr>
              <a:t>nagyon</a:t>
            </a:r>
            <a:r>
              <a:rPr lang="en-US" sz="1600" b="1" dirty="0">
                <a:solidFill>
                  <a:schemeClr val="accent4">
                    <a:lumMod val="75000"/>
                  </a:schemeClr>
                </a:solidFill>
              </a:rPr>
              <a:t> </a:t>
            </a:r>
            <a:r>
              <a:rPr lang="en-US" sz="1600" b="1" dirty="0" err="1">
                <a:solidFill>
                  <a:schemeClr val="accent4">
                    <a:lumMod val="75000"/>
                  </a:schemeClr>
                </a:solidFill>
              </a:rPr>
              <a:t>különböző</a:t>
            </a:r>
            <a:r>
              <a:rPr lang="en-US" sz="1600" b="1" dirty="0">
                <a:solidFill>
                  <a:schemeClr val="accent4">
                    <a:lumMod val="75000"/>
                  </a:schemeClr>
                </a:solidFill>
              </a:rPr>
              <a:t> </a:t>
            </a:r>
            <a:r>
              <a:rPr lang="en-US" sz="1600" b="1" dirty="0" err="1">
                <a:solidFill>
                  <a:schemeClr val="accent4">
                    <a:lumMod val="75000"/>
                  </a:schemeClr>
                </a:solidFill>
              </a:rPr>
              <a:t>hatást</a:t>
            </a:r>
            <a:r>
              <a:rPr lang="en-US" sz="1600" b="1" dirty="0">
                <a:solidFill>
                  <a:schemeClr val="accent4">
                    <a:lumMod val="75000"/>
                  </a:schemeClr>
                </a:solidFill>
              </a:rPr>
              <a:t> </a:t>
            </a:r>
            <a:r>
              <a:rPr lang="en-US" sz="1600" b="1" dirty="0" err="1">
                <a:solidFill>
                  <a:schemeClr val="accent4">
                    <a:lumMod val="75000"/>
                  </a:schemeClr>
                </a:solidFill>
              </a:rPr>
              <a:t>fejtene</a:t>
            </a:r>
            <a:r>
              <a:rPr lang="en-US" sz="1600" b="1" dirty="0">
                <a:solidFill>
                  <a:schemeClr val="accent4">
                    <a:lumMod val="75000"/>
                  </a:schemeClr>
                </a:solidFill>
              </a:rPr>
              <a:t> </a:t>
            </a:r>
            <a:r>
              <a:rPr lang="en-US" sz="1600" b="1" dirty="0" err="1">
                <a:solidFill>
                  <a:schemeClr val="accent4">
                    <a:lumMod val="75000"/>
                  </a:schemeClr>
                </a:solidFill>
              </a:rPr>
              <a:t>ki</a:t>
            </a:r>
            <a:r>
              <a:rPr lang="en-US" sz="1600" b="1" dirty="0">
                <a:solidFill>
                  <a:schemeClr val="accent4">
                    <a:lumMod val="75000"/>
                  </a:schemeClr>
                </a:solidFill>
              </a:rPr>
              <a:t>, </a:t>
            </a:r>
            <a:r>
              <a:rPr lang="en-US" sz="1600" b="1" dirty="0" err="1">
                <a:solidFill>
                  <a:schemeClr val="accent4">
                    <a:lumMod val="75000"/>
                  </a:schemeClr>
                </a:solidFill>
              </a:rPr>
              <a:t>és</a:t>
            </a:r>
            <a:r>
              <a:rPr lang="en-US" sz="1600" b="1" dirty="0">
                <a:solidFill>
                  <a:schemeClr val="accent4">
                    <a:lumMod val="75000"/>
                  </a:schemeClr>
                </a:solidFill>
              </a:rPr>
              <a:t> a </a:t>
            </a:r>
            <a:r>
              <a:rPr lang="en-US" sz="1600" b="1" dirty="0" err="1">
                <a:solidFill>
                  <a:schemeClr val="accent4">
                    <a:lumMod val="75000"/>
                  </a:schemeClr>
                </a:solidFill>
              </a:rPr>
              <a:t>tagállamok</a:t>
            </a:r>
            <a:r>
              <a:rPr lang="en-US" sz="1600" b="1" dirty="0">
                <a:solidFill>
                  <a:schemeClr val="accent4">
                    <a:lumMod val="75000"/>
                  </a:schemeClr>
                </a:solidFill>
              </a:rPr>
              <a:t> </a:t>
            </a:r>
            <a:r>
              <a:rPr lang="en-US" sz="1600" b="1" dirty="0" err="1">
                <a:solidFill>
                  <a:schemeClr val="accent4">
                    <a:lumMod val="75000"/>
                  </a:schemeClr>
                </a:solidFill>
              </a:rPr>
              <a:t>több</a:t>
            </a:r>
            <a:r>
              <a:rPr lang="en-US" sz="1600" b="1" dirty="0">
                <a:solidFill>
                  <a:schemeClr val="accent4">
                    <a:lumMod val="75000"/>
                  </a:schemeClr>
                </a:solidFill>
              </a:rPr>
              <a:t> mint </a:t>
            </a:r>
            <a:r>
              <a:rPr lang="en-US" sz="1600" b="1" dirty="0" err="1">
                <a:solidFill>
                  <a:schemeClr val="accent4">
                    <a:lumMod val="75000"/>
                  </a:schemeClr>
                </a:solidFill>
              </a:rPr>
              <a:t>egyharmada</a:t>
            </a:r>
            <a:r>
              <a:rPr lang="en-US" sz="1600" b="1" dirty="0">
                <a:solidFill>
                  <a:schemeClr val="accent4">
                    <a:lumMod val="75000"/>
                  </a:schemeClr>
                </a:solidFill>
              </a:rPr>
              <a:t> </a:t>
            </a:r>
            <a:r>
              <a:rPr lang="en-US" sz="1600" b="1" dirty="0" err="1">
                <a:solidFill>
                  <a:schemeClr val="accent4">
                    <a:lumMod val="75000"/>
                  </a:schemeClr>
                </a:solidFill>
              </a:rPr>
              <a:t>esetében</a:t>
            </a:r>
            <a:r>
              <a:rPr lang="en-US" sz="1600" b="1" dirty="0">
                <a:solidFill>
                  <a:schemeClr val="accent4">
                    <a:lumMod val="75000"/>
                  </a:schemeClr>
                </a:solidFill>
              </a:rPr>
              <a:t> </a:t>
            </a:r>
            <a:r>
              <a:rPr lang="en-US" sz="1600" b="1" dirty="0" err="1">
                <a:solidFill>
                  <a:schemeClr val="accent4">
                    <a:lumMod val="75000"/>
                  </a:schemeClr>
                </a:solidFill>
              </a:rPr>
              <a:t>várhatóan</a:t>
            </a:r>
            <a:r>
              <a:rPr lang="en-US" sz="1600" b="1" dirty="0">
                <a:solidFill>
                  <a:schemeClr val="accent4">
                    <a:lumMod val="75000"/>
                  </a:schemeClr>
                </a:solidFill>
              </a:rPr>
              <a:t> </a:t>
            </a:r>
            <a:r>
              <a:rPr lang="en-US" sz="1600" b="1" dirty="0" err="1">
                <a:solidFill>
                  <a:schemeClr val="accent4">
                    <a:lumMod val="75000"/>
                  </a:schemeClr>
                </a:solidFill>
              </a:rPr>
              <a:t>jelentős</a:t>
            </a:r>
            <a:r>
              <a:rPr lang="en-US" sz="1600" b="1" dirty="0">
                <a:solidFill>
                  <a:schemeClr val="accent4">
                    <a:lumMod val="75000"/>
                  </a:schemeClr>
                </a:solidFill>
              </a:rPr>
              <a:t> </a:t>
            </a:r>
            <a:r>
              <a:rPr lang="en-US" sz="1600" b="1" dirty="0" err="1">
                <a:solidFill>
                  <a:schemeClr val="accent4">
                    <a:lumMod val="75000"/>
                  </a:schemeClr>
                </a:solidFill>
              </a:rPr>
              <a:t>mértékben</a:t>
            </a:r>
            <a:r>
              <a:rPr lang="en-US" sz="1600" b="1" dirty="0">
                <a:solidFill>
                  <a:schemeClr val="accent4">
                    <a:lumMod val="75000"/>
                  </a:schemeClr>
                </a:solidFill>
              </a:rPr>
              <a:t> </a:t>
            </a:r>
            <a:r>
              <a:rPr lang="en-US" sz="1600" b="1" dirty="0" err="1">
                <a:solidFill>
                  <a:schemeClr val="accent4">
                    <a:lumMod val="75000"/>
                  </a:schemeClr>
                </a:solidFill>
              </a:rPr>
              <a:t>nőne</a:t>
            </a:r>
            <a:r>
              <a:rPr lang="en-US" sz="1600" b="1" dirty="0">
                <a:solidFill>
                  <a:schemeClr val="accent4">
                    <a:lumMod val="75000"/>
                  </a:schemeClr>
                </a:solidFill>
              </a:rPr>
              <a:t> a </a:t>
            </a:r>
            <a:r>
              <a:rPr lang="en-US" sz="1600" b="1" dirty="0" err="1">
                <a:solidFill>
                  <a:schemeClr val="accent4">
                    <a:lumMod val="75000"/>
                  </a:schemeClr>
                </a:solidFill>
              </a:rPr>
              <a:t>pénzbírság</a:t>
            </a:r>
            <a:r>
              <a:rPr lang="en-US" sz="1600" b="1" dirty="0">
                <a:solidFill>
                  <a:schemeClr val="accent4">
                    <a:lumMod val="75000"/>
                  </a:schemeClr>
                </a:solidFill>
              </a:rPr>
              <a:t> </a:t>
            </a:r>
            <a:r>
              <a:rPr lang="en-US" sz="1600" b="1" dirty="0" err="1">
                <a:solidFill>
                  <a:schemeClr val="accent4">
                    <a:lumMod val="75000"/>
                  </a:schemeClr>
                </a:solidFill>
              </a:rPr>
              <a:t>javasolt</a:t>
            </a:r>
            <a:r>
              <a:rPr lang="en-US" sz="1600" b="1" dirty="0">
                <a:solidFill>
                  <a:schemeClr val="accent4">
                    <a:lumMod val="75000"/>
                  </a:schemeClr>
                </a:solidFill>
              </a:rPr>
              <a:t> </a:t>
            </a:r>
            <a:r>
              <a:rPr lang="en-US" sz="1600" b="1" dirty="0" err="1">
                <a:solidFill>
                  <a:schemeClr val="accent4">
                    <a:lumMod val="75000"/>
                  </a:schemeClr>
                </a:solidFill>
              </a:rPr>
              <a:t>összege</a:t>
            </a:r>
            <a:r>
              <a:rPr lang="en-US" sz="1600" b="1" dirty="0">
                <a:solidFill>
                  <a:schemeClr val="accent4">
                    <a:lumMod val="75000"/>
                  </a:schemeClr>
                </a:solidFill>
              </a:rPr>
              <a:t>. </a:t>
            </a:r>
            <a:r>
              <a:rPr lang="en-US" sz="1600" b="1" dirty="0">
                <a:solidFill>
                  <a:schemeClr val="accent4">
                    <a:lumMod val="75000"/>
                  </a:schemeClr>
                </a:solidFill>
                <a:highlight>
                  <a:srgbClr val="00FFFF"/>
                </a:highlight>
              </a:rPr>
              <a:t>A </a:t>
            </a:r>
            <a:r>
              <a:rPr lang="en-US" sz="1600" b="1" dirty="0" err="1">
                <a:solidFill>
                  <a:schemeClr val="accent4">
                    <a:lumMod val="75000"/>
                  </a:schemeClr>
                </a:solidFill>
                <a:highlight>
                  <a:srgbClr val="00FFFF"/>
                </a:highlight>
              </a:rPr>
              <a:t>Bizottság</a:t>
            </a:r>
            <a:r>
              <a:rPr lang="en-US" sz="1600" b="1" dirty="0">
                <a:solidFill>
                  <a:schemeClr val="accent4">
                    <a:lumMod val="75000"/>
                  </a:schemeClr>
                </a:solidFill>
                <a:highlight>
                  <a:srgbClr val="00FFFF"/>
                </a:highlight>
              </a:rPr>
              <a:t> </a:t>
            </a:r>
            <a:r>
              <a:rPr lang="en-US" sz="1600" b="1" dirty="0" err="1">
                <a:solidFill>
                  <a:schemeClr val="accent4">
                    <a:lumMod val="75000"/>
                  </a:schemeClr>
                </a:solidFill>
                <a:highlight>
                  <a:srgbClr val="00FFFF"/>
                </a:highlight>
              </a:rPr>
              <a:t>ezért</a:t>
            </a:r>
            <a:r>
              <a:rPr lang="en-US" sz="1600" b="1" dirty="0">
                <a:solidFill>
                  <a:schemeClr val="accent4">
                    <a:lumMod val="75000"/>
                  </a:schemeClr>
                </a:solidFill>
                <a:highlight>
                  <a:srgbClr val="00FFFF"/>
                </a:highlight>
              </a:rPr>
              <a:t> </a:t>
            </a:r>
            <a:r>
              <a:rPr lang="en-US" sz="1600" b="1" dirty="0" err="1">
                <a:solidFill>
                  <a:schemeClr val="accent4">
                    <a:lumMod val="75000"/>
                  </a:schemeClr>
                </a:solidFill>
                <a:highlight>
                  <a:srgbClr val="00FFFF"/>
                </a:highlight>
              </a:rPr>
              <a:t>úgy</a:t>
            </a:r>
            <a:r>
              <a:rPr lang="en-US" sz="1600" b="1" dirty="0">
                <a:solidFill>
                  <a:schemeClr val="accent4">
                    <a:lumMod val="75000"/>
                  </a:schemeClr>
                </a:solidFill>
                <a:highlight>
                  <a:srgbClr val="00FFFF"/>
                </a:highlight>
              </a:rPr>
              <a:t> </a:t>
            </a:r>
            <a:r>
              <a:rPr lang="en-US" sz="1600" b="1" dirty="0" err="1">
                <a:solidFill>
                  <a:schemeClr val="accent4">
                    <a:lumMod val="75000"/>
                  </a:schemeClr>
                </a:solidFill>
                <a:highlight>
                  <a:srgbClr val="00FFFF"/>
                </a:highlight>
              </a:rPr>
              <a:t>ítéli</a:t>
            </a:r>
            <a:r>
              <a:rPr lang="en-US" sz="1600" b="1" dirty="0">
                <a:solidFill>
                  <a:schemeClr val="accent4">
                    <a:lumMod val="75000"/>
                  </a:schemeClr>
                </a:solidFill>
                <a:highlight>
                  <a:srgbClr val="00FFFF"/>
                </a:highlight>
              </a:rPr>
              <a:t> meg, </a:t>
            </a:r>
            <a:r>
              <a:rPr lang="en-US" sz="1600" b="1" dirty="0" err="1">
                <a:solidFill>
                  <a:schemeClr val="accent4">
                    <a:lumMod val="75000"/>
                  </a:schemeClr>
                </a:solidFill>
                <a:highlight>
                  <a:srgbClr val="00FFFF"/>
                </a:highlight>
              </a:rPr>
              <a:t>hogy</a:t>
            </a:r>
            <a:r>
              <a:rPr lang="en-US" sz="1600" b="1" dirty="0">
                <a:solidFill>
                  <a:schemeClr val="accent4">
                    <a:lumMod val="75000"/>
                  </a:schemeClr>
                </a:solidFill>
                <a:highlight>
                  <a:srgbClr val="00FFFF"/>
                </a:highlight>
              </a:rPr>
              <a:t> </a:t>
            </a:r>
            <a:r>
              <a:rPr lang="en-US" sz="1600" b="1" dirty="0" err="1">
                <a:solidFill>
                  <a:schemeClr val="accent4">
                    <a:lumMod val="75000"/>
                  </a:schemeClr>
                </a:solidFill>
                <a:highlight>
                  <a:srgbClr val="00FFFF"/>
                </a:highlight>
              </a:rPr>
              <a:t>az</a:t>
            </a:r>
            <a:r>
              <a:rPr lang="en-US" sz="1600" b="1" dirty="0">
                <a:solidFill>
                  <a:schemeClr val="accent4">
                    <a:lumMod val="75000"/>
                  </a:schemeClr>
                </a:solidFill>
                <a:highlight>
                  <a:srgbClr val="00FFFF"/>
                </a:highlight>
              </a:rPr>
              <a:t> „n” </a:t>
            </a:r>
            <a:r>
              <a:rPr lang="en-US" sz="1600" b="1" dirty="0" err="1">
                <a:solidFill>
                  <a:schemeClr val="accent4">
                    <a:lumMod val="75000"/>
                  </a:schemeClr>
                </a:solidFill>
                <a:highlight>
                  <a:srgbClr val="00FFFF"/>
                </a:highlight>
              </a:rPr>
              <a:t>együtthatónak</a:t>
            </a:r>
            <a:r>
              <a:rPr lang="en-US" sz="1600" b="1" dirty="0">
                <a:solidFill>
                  <a:schemeClr val="accent4">
                    <a:lumMod val="75000"/>
                  </a:schemeClr>
                </a:solidFill>
                <a:highlight>
                  <a:srgbClr val="00FFFF"/>
                </a:highlight>
              </a:rPr>
              <a:t> </a:t>
            </a:r>
            <a:r>
              <a:rPr lang="en-US" sz="1600" b="1" dirty="0" err="1">
                <a:solidFill>
                  <a:schemeClr val="accent4">
                    <a:lumMod val="75000"/>
                  </a:schemeClr>
                </a:solidFill>
                <a:highlight>
                  <a:srgbClr val="00FFFF"/>
                </a:highlight>
              </a:rPr>
              <a:t>továbbra</a:t>
            </a:r>
            <a:r>
              <a:rPr lang="en-US" sz="1600" b="1" dirty="0">
                <a:solidFill>
                  <a:schemeClr val="accent4">
                    <a:lumMod val="75000"/>
                  </a:schemeClr>
                </a:solidFill>
                <a:highlight>
                  <a:srgbClr val="00FFFF"/>
                </a:highlight>
              </a:rPr>
              <a:t> is </a:t>
            </a:r>
            <a:r>
              <a:rPr lang="en-US" sz="1600" b="1" dirty="0" err="1">
                <a:solidFill>
                  <a:schemeClr val="accent4">
                    <a:lumMod val="75000"/>
                  </a:schemeClr>
                </a:solidFill>
                <a:highlight>
                  <a:srgbClr val="00FFFF"/>
                </a:highlight>
              </a:rPr>
              <a:t>függnie</a:t>
            </a:r>
            <a:r>
              <a:rPr lang="en-US" sz="1600" b="1" dirty="0">
                <a:solidFill>
                  <a:schemeClr val="accent4">
                    <a:lumMod val="75000"/>
                  </a:schemeClr>
                </a:solidFill>
                <a:highlight>
                  <a:srgbClr val="00FFFF"/>
                </a:highlight>
              </a:rPr>
              <a:t> </a:t>
            </a:r>
            <a:r>
              <a:rPr lang="en-US" sz="1600" b="1" dirty="0" err="1">
                <a:solidFill>
                  <a:schemeClr val="accent4">
                    <a:lumMod val="75000"/>
                  </a:schemeClr>
                </a:solidFill>
                <a:highlight>
                  <a:srgbClr val="00FFFF"/>
                </a:highlight>
              </a:rPr>
              <a:t>kell</a:t>
            </a:r>
            <a:r>
              <a:rPr lang="en-US" sz="1600" b="1" dirty="0">
                <a:solidFill>
                  <a:schemeClr val="accent4">
                    <a:lumMod val="75000"/>
                  </a:schemeClr>
                </a:solidFill>
                <a:highlight>
                  <a:srgbClr val="00FFFF"/>
                </a:highlight>
              </a:rPr>
              <a:t> mind a GDP-</a:t>
            </a:r>
            <a:r>
              <a:rPr lang="en-US" sz="1600" b="1" dirty="0" err="1">
                <a:solidFill>
                  <a:schemeClr val="accent4">
                    <a:lumMod val="75000"/>
                  </a:schemeClr>
                </a:solidFill>
                <a:highlight>
                  <a:srgbClr val="00FFFF"/>
                </a:highlight>
              </a:rPr>
              <a:t>től</a:t>
            </a:r>
            <a:r>
              <a:rPr lang="en-US" sz="1600" b="1" dirty="0">
                <a:solidFill>
                  <a:schemeClr val="accent4">
                    <a:lumMod val="75000"/>
                  </a:schemeClr>
                </a:solidFill>
                <a:highlight>
                  <a:srgbClr val="00FFFF"/>
                </a:highlight>
              </a:rPr>
              <a:t>, mind </a:t>
            </a:r>
            <a:r>
              <a:rPr lang="en-US" sz="1600" b="1" dirty="0" err="1">
                <a:solidFill>
                  <a:schemeClr val="accent4">
                    <a:lumMod val="75000"/>
                  </a:schemeClr>
                </a:solidFill>
                <a:highlight>
                  <a:srgbClr val="00FFFF"/>
                </a:highlight>
              </a:rPr>
              <a:t>pedig</a:t>
            </a:r>
            <a:r>
              <a:rPr lang="en-US" sz="1600" b="1" dirty="0">
                <a:solidFill>
                  <a:schemeClr val="accent4">
                    <a:lumMod val="75000"/>
                  </a:schemeClr>
                </a:solidFill>
                <a:highlight>
                  <a:srgbClr val="00FFFF"/>
                </a:highlight>
              </a:rPr>
              <a:t> a </a:t>
            </a:r>
            <a:r>
              <a:rPr lang="en-US" sz="1600" b="1" dirty="0" err="1">
                <a:solidFill>
                  <a:schemeClr val="accent4">
                    <a:lumMod val="75000"/>
                  </a:schemeClr>
                </a:solidFill>
                <a:highlight>
                  <a:srgbClr val="00FFFF"/>
                </a:highlight>
              </a:rPr>
              <a:t>tagállam</a:t>
            </a:r>
            <a:r>
              <a:rPr lang="en-US" sz="1600" b="1" dirty="0">
                <a:solidFill>
                  <a:schemeClr val="accent4">
                    <a:lumMod val="75000"/>
                  </a:schemeClr>
                </a:solidFill>
                <a:highlight>
                  <a:srgbClr val="00FFFF"/>
                </a:highlight>
              </a:rPr>
              <a:t> </a:t>
            </a:r>
            <a:r>
              <a:rPr lang="en-US" sz="1600" b="1" dirty="0" err="1">
                <a:solidFill>
                  <a:schemeClr val="accent4">
                    <a:lumMod val="75000"/>
                  </a:schemeClr>
                </a:solidFill>
                <a:highlight>
                  <a:srgbClr val="00FFFF"/>
                </a:highlight>
              </a:rPr>
              <a:t>intézményi</a:t>
            </a:r>
            <a:r>
              <a:rPr lang="en-US" sz="1600" b="1" dirty="0">
                <a:solidFill>
                  <a:schemeClr val="accent4">
                    <a:lumMod val="75000"/>
                  </a:schemeClr>
                </a:solidFill>
                <a:highlight>
                  <a:srgbClr val="00FFFF"/>
                </a:highlight>
              </a:rPr>
              <a:t> </a:t>
            </a:r>
            <a:r>
              <a:rPr lang="en-US" sz="1600" b="1" dirty="0" err="1">
                <a:solidFill>
                  <a:schemeClr val="accent4">
                    <a:lumMod val="75000"/>
                  </a:schemeClr>
                </a:solidFill>
                <a:highlight>
                  <a:srgbClr val="00FFFF"/>
                </a:highlight>
              </a:rPr>
              <a:t>súlyától</a:t>
            </a:r>
            <a:r>
              <a:rPr lang="en-US" sz="1600" b="1" dirty="0">
                <a:solidFill>
                  <a:schemeClr val="accent4">
                    <a:lumMod val="75000"/>
                  </a:schemeClr>
                </a:solidFill>
                <a:highlight>
                  <a:srgbClr val="00FFFF"/>
                </a:highlight>
              </a:rPr>
              <a:t>.</a:t>
            </a:r>
          </a:p>
          <a:p>
            <a:pPr algn="just"/>
            <a:r>
              <a:rPr lang="en-US" sz="1600" b="1" dirty="0">
                <a:solidFill>
                  <a:schemeClr val="accent4">
                    <a:lumMod val="75000"/>
                  </a:schemeClr>
                </a:solidFill>
              </a:rPr>
              <a:t>A Bíróság </a:t>
            </a:r>
            <a:r>
              <a:rPr lang="en-US" sz="1600" b="1" dirty="0" err="1">
                <a:solidFill>
                  <a:schemeClr val="accent4">
                    <a:lumMod val="75000"/>
                  </a:schemeClr>
                </a:solidFill>
              </a:rPr>
              <a:t>ítélete</a:t>
            </a:r>
            <a:r>
              <a:rPr lang="en-US" sz="1600" b="1" dirty="0">
                <a:solidFill>
                  <a:schemeClr val="accent4">
                    <a:lumMod val="75000"/>
                  </a:schemeClr>
                </a:solidFill>
              </a:rPr>
              <a:t> </a:t>
            </a:r>
            <a:r>
              <a:rPr lang="en-US" sz="1600" b="1" dirty="0" err="1">
                <a:solidFill>
                  <a:schemeClr val="accent4">
                    <a:lumMod val="75000"/>
                  </a:schemeClr>
                </a:solidFill>
              </a:rPr>
              <a:t>miatt</a:t>
            </a:r>
            <a:r>
              <a:rPr lang="en-US" sz="1600" b="1" dirty="0">
                <a:solidFill>
                  <a:schemeClr val="accent4">
                    <a:lumMod val="75000"/>
                  </a:schemeClr>
                </a:solidFill>
              </a:rPr>
              <a:t> </a:t>
            </a:r>
            <a:r>
              <a:rPr lang="en-US" sz="1600" b="1" dirty="0" err="1">
                <a:solidFill>
                  <a:schemeClr val="accent4">
                    <a:lumMod val="75000"/>
                  </a:schemeClr>
                </a:solidFill>
              </a:rPr>
              <a:t>az</a:t>
            </a:r>
            <a:r>
              <a:rPr lang="en-US" sz="1600" b="1" dirty="0">
                <a:solidFill>
                  <a:schemeClr val="accent4">
                    <a:lumMod val="75000"/>
                  </a:schemeClr>
                </a:solidFill>
              </a:rPr>
              <a:t> </a:t>
            </a:r>
            <a:r>
              <a:rPr lang="en-US" sz="1600" b="1" dirty="0" err="1">
                <a:solidFill>
                  <a:schemeClr val="accent4">
                    <a:lumMod val="75000"/>
                  </a:schemeClr>
                </a:solidFill>
              </a:rPr>
              <a:t>intézményi</a:t>
            </a:r>
            <a:r>
              <a:rPr lang="en-US" sz="1600" b="1" dirty="0">
                <a:solidFill>
                  <a:schemeClr val="accent4">
                    <a:lumMod val="75000"/>
                  </a:schemeClr>
                </a:solidFill>
              </a:rPr>
              <a:t> </a:t>
            </a:r>
            <a:r>
              <a:rPr lang="en-US" sz="1600" b="1" dirty="0" err="1">
                <a:solidFill>
                  <a:schemeClr val="accent4">
                    <a:lumMod val="75000"/>
                  </a:schemeClr>
                </a:solidFill>
              </a:rPr>
              <a:t>súlyt</a:t>
            </a:r>
            <a:r>
              <a:rPr lang="en-US" sz="1600" b="1" dirty="0">
                <a:solidFill>
                  <a:schemeClr val="accent4">
                    <a:lumMod val="75000"/>
                  </a:schemeClr>
                </a:solidFill>
              </a:rPr>
              <a:t> </a:t>
            </a:r>
            <a:r>
              <a:rPr lang="en-US" sz="1600" b="1" dirty="0" err="1">
                <a:solidFill>
                  <a:schemeClr val="accent4">
                    <a:lumMod val="75000"/>
                  </a:schemeClr>
                </a:solidFill>
              </a:rPr>
              <a:t>új</a:t>
            </a:r>
            <a:r>
              <a:rPr lang="en-US" sz="1600" b="1" dirty="0">
                <a:solidFill>
                  <a:schemeClr val="accent4">
                    <a:lumMod val="75000"/>
                  </a:schemeClr>
                </a:solidFill>
              </a:rPr>
              <a:t> </a:t>
            </a:r>
            <a:r>
              <a:rPr lang="en-US" sz="1600" b="1" dirty="0" err="1">
                <a:solidFill>
                  <a:schemeClr val="accent4">
                    <a:lumMod val="75000"/>
                  </a:schemeClr>
                </a:solidFill>
              </a:rPr>
              <a:t>módszerrel</a:t>
            </a:r>
            <a:r>
              <a:rPr lang="en-US" sz="1600" b="1" dirty="0">
                <a:solidFill>
                  <a:schemeClr val="accent4">
                    <a:lumMod val="75000"/>
                  </a:schemeClr>
                </a:solidFill>
              </a:rPr>
              <a:t> </a:t>
            </a:r>
            <a:r>
              <a:rPr lang="en-US" sz="1600" b="1" dirty="0" err="1">
                <a:solidFill>
                  <a:schemeClr val="accent4">
                    <a:lumMod val="75000"/>
                  </a:schemeClr>
                </a:solidFill>
              </a:rPr>
              <a:t>kell</a:t>
            </a:r>
            <a:r>
              <a:rPr lang="en-US" sz="1600" b="1" dirty="0">
                <a:solidFill>
                  <a:schemeClr val="accent4">
                    <a:lumMod val="75000"/>
                  </a:schemeClr>
                </a:solidFill>
              </a:rPr>
              <a:t> </a:t>
            </a:r>
            <a:r>
              <a:rPr lang="en-US" sz="1600" b="1" dirty="0" err="1">
                <a:solidFill>
                  <a:schemeClr val="accent4">
                    <a:lumMod val="75000"/>
                  </a:schemeClr>
                </a:solidFill>
              </a:rPr>
              <a:t>figyelembe</a:t>
            </a:r>
            <a:r>
              <a:rPr lang="en-US" sz="1600" b="1" dirty="0">
                <a:solidFill>
                  <a:schemeClr val="accent4">
                    <a:lumMod val="75000"/>
                  </a:schemeClr>
                </a:solidFill>
              </a:rPr>
              <a:t> </a:t>
            </a:r>
            <a:r>
              <a:rPr lang="en-US" sz="1600" b="1" dirty="0" err="1">
                <a:solidFill>
                  <a:schemeClr val="accent4">
                    <a:lumMod val="75000"/>
                  </a:schemeClr>
                </a:solidFill>
              </a:rPr>
              <a:t>venni</a:t>
            </a:r>
            <a:r>
              <a:rPr lang="en-US" sz="1600" b="1" dirty="0">
                <a:solidFill>
                  <a:schemeClr val="accent4">
                    <a:lumMod val="75000"/>
                  </a:schemeClr>
                </a:solidFill>
              </a:rPr>
              <a:t> a </a:t>
            </a:r>
            <a:r>
              <a:rPr lang="en-US" sz="1600" b="1" dirty="0" err="1">
                <a:solidFill>
                  <a:schemeClr val="accent4">
                    <a:lumMod val="75000"/>
                  </a:schemeClr>
                </a:solidFill>
              </a:rPr>
              <a:t>bírság</a:t>
            </a:r>
            <a:r>
              <a:rPr lang="en-US" sz="1600" b="1" dirty="0">
                <a:solidFill>
                  <a:schemeClr val="accent4">
                    <a:lumMod val="75000"/>
                  </a:schemeClr>
                </a:solidFill>
              </a:rPr>
              <a:t> </a:t>
            </a:r>
            <a:r>
              <a:rPr lang="en-US" sz="1600" b="1" dirty="0" err="1">
                <a:solidFill>
                  <a:schemeClr val="accent4">
                    <a:lumMod val="75000"/>
                  </a:schemeClr>
                </a:solidFill>
              </a:rPr>
              <a:t>összegében</a:t>
            </a:r>
            <a:r>
              <a:rPr lang="en-US" sz="1600" b="1" dirty="0">
                <a:solidFill>
                  <a:schemeClr val="accent4">
                    <a:lumMod val="75000"/>
                  </a:schemeClr>
                </a:solidFill>
              </a:rPr>
              <a:t>. </a:t>
            </a:r>
            <a:r>
              <a:rPr lang="en-US" sz="1600" b="1" dirty="0" err="1">
                <a:solidFill>
                  <a:schemeClr val="accent4">
                    <a:lumMod val="75000"/>
                  </a:schemeClr>
                </a:solidFill>
              </a:rPr>
              <a:t>Annak</a:t>
            </a:r>
            <a:r>
              <a:rPr lang="en-US" sz="1600" b="1" dirty="0">
                <a:solidFill>
                  <a:schemeClr val="accent4">
                    <a:lumMod val="75000"/>
                  </a:schemeClr>
                </a:solidFill>
              </a:rPr>
              <a:t> </a:t>
            </a:r>
            <a:r>
              <a:rPr lang="en-US" sz="1600" b="1" dirty="0" err="1">
                <a:solidFill>
                  <a:schemeClr val="accent4">
                    <a:lumMod val="75000"/>
                  </a:schemeClr>
                </a:solidFill>
              </a:rPr>
              <a:t>érdekében</a:t>
            </a:r>
            <a:r>
              <a:rPr lang="en-US" sz="1600" b="1" dirty="0">
                <a:solidFill>
                  <a:schemeClr val="accent4">
                    <a:lumMod val="75000"/>
                  </a:schemeClr>
                </a:solidFill>
              </a:rPr>
              <a:t>, </a:t>
            </a:r>
            <a:r>
              <a:rPr lang="en-US" sz="1600" b="1" dirty="0" err="1">
                <a:solidFill>
                  <a:schemeClr val="accent4">
                    <a:lumMod val="75000"/>
                  </a:schemeClr>
                </a:solidFill>
              </a:rPr>
              <a:t>hogy</a:t>
            </a:r>
            <a:r>
              <a:rPr lang="en-US" sz="1600" b="1" dirty="0">
                <a:solidFill>
                  <a:schemeClr val="accent4">
                    <a:lumMod val="75000"/>
                  </a:schemeClr>
                </a:solidFill>
              </a:rPr>
              <a:t> </a:t>
            </a:r>
            <a:r>
              <a:rPr lang="en-US" sz="1600" b="1" dirty="0" err="1">
                <a:solidFill>
                  <a:schemeClr val="accent4">
                    <a:lumMod val="75000"/>
                  </a:schemeClr>
                </a:solidFill>
              </a:rPr>
              <a:t>fennmaradjon</a:t>
            </a:r>
            <a:r>
              <a:rPr lang="en-US" sz="1600" b="1" dirty="0">
                <a:solidFill>
                  <a:schemeClr val="accent4">
                    <a:lumMod val="75000"/>
                  </a:schemeClr>
                </a:solidFill>
              </a:rPr>
              <a:t> </a:t>
            </a:r>
            <a:r>
              <a:rPr lang="en-US" sz="1600" b="1" dirty="0" err="1">
                <a:solidFill>
                  <a:schemeClr val="accent4">
                    <a:lumMod val="75000"/>
                  </a:schemeClr>
                </a:solidFill>
              </a:rPr>
              <a:t>az</a:t>
            </a:r>
            <a:r>
              <a:rPr lang="en-US" sz="1600" b="1" dirty="0">
                <a:solidFill>
                  <a:schemeClr val="accent4">
                    <a:lumMod val="75000"/>
                  </a:schemeClr>
                </a:solidFill>
              </a:rPr>
              <a:t> </a:t>
            </a:r>
            <a:r>
              <a:rPr lang="en-US" sz="1600" b="1" dirty="0" err="1">
                <a:solidFill>
                  <a:schemeClr val="accent4">
                    <a:lumMod val="75000"/>
                  </a:schemeClr>
                </a:solidFill>
              </a:rPr>
              <a:t>egyensúly</a:t>
            </a:r>
            <a:r>
              <a:rPr lang="en-US" sz="1600" b="1" dirty="0">
                <a:solidFill>
                  <a:schemeClr val="accent4">
                    <a:lumMod val="75000"/>
                  </a:schemeClr>
                </a:solidFill>
              </a:rPr>
              <a:t> a </a:t>
            </a:r>
            <a:r>
              <a:rPr lang="en-US" sz="1600" b="1" dirty="0" err="1">
                <a:solidFill>
                  <a:schemeClr val="accent4">
                    <a:lumMod val="75000"/>
                  </a:schemeClr>
                </a:solidFill>
              </a:rPr>
              <a:t>tagállam</a:t>
            </a:r>
            <a:r>
              <a:rPr lang="en-US" sz="1600" b="1" dirty="0">
                <a:solidFill>
                  <a:schemeClr val="accent4">
                    <a:lumMod val="75000"/>
                  </a:schemeClr>
                </a:solidFill>
              </a:rPr>
              <a:t> </a:t>
            </a:r>
            <a:r>
              <a:rPr lang="en-US" sz="1600" b="1" dirty="0" err="1">
                <a:solidFill>
                  <a:schemeClr val="accent4">
                    <a:lumMod val="75000"/>
                  </a:schemeClr>
                </a:solidFill>
              </a:rPr>
              <a:t>fizetési</a:t>
            </a:r>
            <a:r>
              <a:rPr lang="en-US" sz="1600" b="1" dirty="0">
                <a:solidFill>
                  <a:schemeClr val="accent4">
                    <a:lumMod val="75000"/>
                  </a:schemeClr>
                </a:solidFill>
              </a:rPr>
              <a:t> </a:t>
            </a:r>
            <a:r>
              <a:rPr lang="en-US" sz="1600" b="1" dirty="0" err="1">
                <a:solidFill>
                  <a:schemeClr val="accent4">
                    <a:lumMod val="75000"/>
                  </a:schemeClr>
                </a:solidFill>
              </a:rPr>
              <a:t>képessége</a:t>
            </a:r>
            <a:r>
              <a:rPr lang="en-US" sz="1600" b="1" dirty="0">
                <a:solidFill>
                  <a:schemeClr val="accent4">
                    <a:lumMod val="75000"/>
                  </a:schemeClr>
                </a:solidFill>
              </a:rPr>
              <a:t> </a:t>
            </a:r>
            <a:r>
              <a:rPr lang="en-US" sz="1600" b="1" dirty="0" err="1">
                <a:solidFill>
                  <a:schemeClr val="accent4">
                    <a:lumMod val="75000"/>
                  </a:schemeClr>
                </a:solidFill>
              </a:rPr>
              <a:t>és</a:t>
            </a:r>
            <a:r>
              <a:rPr lang="en-US" sz="1600" b="1" dirty="0">
                <a:solidFill>
                  <a:schemeClr val="accent4">
                    <a:lumMod val="75000"/>
                  </a:schemeClr>
                </a:solidFill>
              </a:rPr>
              <a:t> </a:t>
            </a:r>
            <a:r>
              <a:rPr lang="en-US" sz="1600" b="1" dirty="0" err="1">
                <a:solidFill>
                  <a:schemeClr val="accent4">
                    <a:lumMod val="75000"/>
                  </a:schemeClr>
                </a:solidFill>
              </a:rPr>
              <a:t>intézményi</a:t>
            </a:r>
            <a:r>
              <a:rPr lang="en-US" sz="1600" b="1" dirty="0">
                <a:solidFill>
                  <a:schemeClr val="accent4">
                    <a:lumMod val="75000"/>
                  </a:schemeClr>
                </a:solidFill>
              </a:rPr>
              <a:t> </a:t>
            </a:r>
            <a:r>
              <a:rPr lang="en-US" sz="1600" b="1" dirty="0" err="1">
                <a:solidFill>
                  <a:schemeClr val="accent4">
                    <a:lumMod val="75000"/>
                  </a:schemeClr>
                </a:solidFill>
              </a:rPr>
              <a:t>súlya</a:t>
            </a:r>
            <a:r>
              <a:rPr lang="en-US" sz="1600" b="1" dirty="0">
                <a:solidFill>
                  <a:schemeClr val="accent4">
                    <a:lumMod val="75000"/>
                  </a:schemeClr>
                </a:solidFill>
              </a:rPr>
              <a:t> </a:t>
            </a:r>
            <a:r>
              <a:rPr lang="en-US" sz="1600" b="1" dirty="0" err="1">
                <a:solidFill>
                  <a:schemeClr val="accent4">
                    <a:lumMod val="75000"/>
                  </a:schemeClr>
                </a:solidFill>
              </a:rPr>
              <a:t>között</a:t>
            </a:r>
            <a:r>
              <a:rPr lang="en-US" sz="1600" b="1" dirty="0">
                <a:solidFill>
                  <a:schemeClr val="accent4">
                    <a:lumMod val="75000"/>
                  </a:schemeClr>
                </a:solidFill>
              </a:rPr>
              <a:t>, a </a:t>
            </a:r>
            <a:r>
              <a:rPr lang="en-US" sz="1600" b="1" dirty="0" err="1">
                <a:solidFill>
                  <a:schemeClr val="accent4">
                    <a:lumMod val="75000"/>
                  </a:schemeClr>
                </a:solidFill>
              </a:rPr>
              <a:t>Bizottság</a:t>
            </a:r>
            <a:r>
              <a:rPr lang="en-US" sz="1600" b="1" dirty="0">
                <a:solidFill>
                  <a:schemeClr val="accent4">
                    <a:lumMod val="75000"/>
                  </a:schemeClr>
                </a:solidFill>
              </a:rPr>
              <a:t> </a:t>
            </a:r>
            <a:r>
              <a:rPr lang="en-US" sz="1600" b="1" dirty="0" err="1">
                <a:solidFill>
                  <a:schemeClr val="accent4">
                    <a:lumMod val="75000"/>
                  </a:schemeClr>
                </a:solidFill>
              </a:rPr>
              <a:t>az</a:t>
            </a:r>
            <a:r>
              <a:rPr lang="en-US" sz="1600" b="1" dirty="0">
                <a:solidFill>
                  <a:schemeClr val="accent4">
                    <a:lumMod val="75000"/>
                  </a:schemeClr>
                </a:solidFill>
              </a:rPr>
              <a:t> „n” </a:t>
            </a:r>
            <a:r>
              <a:rPr lang="en-US" sz="1600" b="1" dirty="0" err="1">
                <a:solidFill>
                  <a:schemeClr val="accent4">
                    <a:lumMod val="75000"/>
                  </a:schemeClr>
                </a:solidFill>
              </a:rPr>
              <a:t>együtthatót</a:t>
            </a:r>
            <a:r>
              <a:rPr lang="en-US" sz="1600" b="1" dirty="0">
                <a:solidFill>
                  <a:schemeClr val="accent4">
                    <a:lumMod val="75000"/>
                  </a:schemeClr>
                </a:solidFill>
              </a:rPr>
              <a:t> </a:t>
            </a:r>
            <a:r>
              <a:rPr lang="en-US" sz="1600" b="1" dirty="0" err="1">
                <a:solidFill>
                  <a:schemeClr val="accent4">
                    <a:lumMod val="75000"/>
                  </a:schemeClr>
                </a:solidFill>
              </a:rPr>
              <a:t>két</a:t>
            </a:r>
            <a:r>
              <a:rPr lang="en-US" sz="1600" b="1" dirty="0">
                <a:solidFill>
                  <a:schemeClr val="accent4">
                    <a:lumMod val="75000"/>
                  </a:schemeClr>
                </a:solidFill>
              </a:rPr>
              <a:t> </a:t>
            </a:r>
            <a:r>
              <a:rPr lang="en-US" sz="1600" b="1" dirty="0" err="1">
                <a:solidFill>
                  <a:schemeClr val="accent4">
                    <a:lumMod val="75000"/>
                  </a:schemeClr>
                </a:solidFill>
              </a:rPr>
              <a:t>mennyiség</a:t>
            </a:r>
            <a:r>
              <a:rPr lang="en-US" sz="1600" b="1" dirty="0">
                <a:solidFill>
                  <a:schemeClr val="accent4">
                    <a:lumMod val="75000"/>
                  </a:schemeClr>
                </a:solidFill>
              </a:rPr>
              <a:t>: a GDP, </a:t>
            </a:r>
            <a:r>
              <a:rPr lang="en-US" sz="1600" b="1" dirty="0" err="1">
                <a:solidFill>
                  <a:schemeClr val="accent4">
                    <a:lumMod val="75000"/>
                  </a:schemeClr>
                </a:solidFill>
              </a:rPr>
              <a:t>valamint</a:t>
            </a:r>
            <a:r>
              <a:rPr lang="en-US" sz="1600" b="1" dirty="0">
                <a:solidFill>
                  <a:schemeClr val="accent4">
                    <a:lumMod val="75000"/>
                  </a:schemeClr>
                </a:solidFill>
              </a:rPr>
              <a:t> a </a:t>
            </a:r>
            <a:r>
              <a:rPr lang="en-US" sz="1600" b="1" dirty="0" err="1">
                <a:solidFill>
                  <a:schemeClr val="accent4">
                    <a:lumMod val="75000"/>
                  </a:schemeClr>
                </a:solidFill>
                <a:highlight>
                  <a:srgbClr val="00FFFF"/>
                </a:highlight>
              </a:rPr>
              <a:t>tagállam</a:t>
            </a:r>
            <a:r>
              <a:rPr lang="en-US" sz="1600" b="1" dirty="0">
                <a:solidFill>
                  <a:schemeClr val="accent4">
                    <a:lumMod val="75000"/>
                  </a:schemeClr>
                </a:solidFill>
                <a:highlight>
                  <a:srgbClr val="00FFFF"/>
                </a:highlight>
              </a:rPr>
              <a:t> </a:t>
            </a:r>
            <a:r>
              <a:rPr lang="en-US" sz="1600" b="1" dirty="0" err="1">
                <a:solidFill>
                  <a:schemeClr val="accent4">
                    <a:lumMod val="75000"/>
                  </a:schemeClr>
                </a:solidFill>
                <a:highlight>
                  <a:srgbClr val="00FFFF"/>
                </a:highlight>
              </a:rPr>
              <a:t>európai</a:t>
            </a:r>
            <a:r>
              <a:rPr lang="en-US" sz="1600" b="1" dirty="0">
                <a:solidFill>
                  <a:schemeClr val="accent4">
                    <a:lumMod val="75000"/>
                  </a:schemeClr>
                </a:solidFill>
                <a:highlight>
                  <a:srgbClr val="00FFFF"/>
                </a:highlight>
              </a:rPr>
              <a:t> </a:t>
            </a:r>
            <a:r>
              <a:rPr lang="en-US" sz="1600" b="1" dirty="0" err="1">
                <a:solidFill>
                  <a:schemeClr val="accent4">
                    <a:lumMod val="75000"/>
                  </a:schemeClr>
                </a:solidFill>
                <a:highlight>
                  <a:srgbClr val="00FFFF"/>
                </a:highlight>
              </a:rPr>
              <a:t>parlamenti</a:t>
            </a:r>
            <a:r>
              <a:rPr lang="en-US" sz="1600" b="1" dirty="0">
                <a:solidFill>
                  <a:schemeClr val="accent4">
                    <a:lumMod val="75000"/>
                  </a:schemeClr>
                </a:solidFill>
                <a:highlight>
                  <a:srgbClr val="00FFFF"/>
                </a:highlight>
              </a:rPr>
              <a:t> </a:t>
            </a:r>
            <a:r>
              <a:rPr lang="en-US" sz="1600" b="1" dirty="0" err="1">
                <a:solidFill>
                  <a:schemeClr val="accent4">
                    <a:lumMod val="75000"/>
                  </a:schemeClr>
                </a:solidFill>
                <a:highlight>
                  <a:srgbClr val="00FFFF"/>
                </a:highlight>
              </a:rPr>
              <a:t>mandátumainak</a:t>
            </a:r>
            <a:r>
              <a:rPr lang="en-US" sz="1600" b="1" dirty="0">
                <a:solidFill>
                  <a:schemeClr val="accent4">
                    <a:lumMod val="75000"/>
                  </a:schemeClr>
                </a:solidFill>
                <a:highlight>
                  <a:srgbClr val="00FFFF"/>
                </a:highlight>
              </a:rPr>
              <a:t> </a:t>
            </a:r>
            <a:r>
              <a:rPr lang="en-US" sz="1600" b="1" dirty="0" err="1">
                <a:solidFill>
                  <a:schemeClr val="accent4">
                    <a:lumMod val="75000"/>
                  </a:schemeClr>
                </a:solidFill>
                <a:highlight>
                  <a:srgbClr val="00FFFF"/>
                </a:highlight>
              </a:rPr>
              <a:t>száma</a:t>
            </a:r>
            <a:r>
              <a:rPr lang="en-US" sz="1600" b="1" dirty="0">
                <a:solidFill>
                  <a:schemeClr val="accent4">
                    <a:lumMod val="75000"/>
                  </a:schemeClr>
                </a:solidFill>
                <a:highlight>
                  <a:srgbClr val="00FFFF"/>
                </a:highlight>
              </a:rPr>
              <a:t> </a:t>
            </a:r>
            <a:r>
              <a:rPr lang="en-US" sz="1600" b="1" dirty="0">
                <a:solidFill>
                  <a:schemeClr val="accent4">
                    <a:lumMod val="75000"/>
                  </a:schemeClr>
                </a:solidFill>
              </a:rPr>
              <a:t> </a:t>
            </a:r>
            <a:r>
              <a:rPr lang="en-US" sz="1600" b="1" dirty="0" err="1">
                <a:solidFill>
                  <a:schemeClr val="accent4">
                    <a:lumMod val="75000"/>
                  </a:schemeClr>
                </a:solidFill>
              </a:rPr>
              <a:t>alapján</a:t>
            </a:r>
            <a:r>
              <a:rPr lang="en-US" sz="1600" b="1" dirty="0">
                <a:solidFill>
                  <a:schemeClr val="accent4">
                    <a:lumMod val="75000"/>
                  </a:schemeClr>
                </a:solidFill>
              </a:rPr>
              <a:t> </a:t>
            </a:r>
            <a:r>
              <a:rPr lang="en-US" sz="1600" b="1" dirty="0" err="1">
                <a:solidFill>
                  <a:schemeClr val="accent4">
                    <a:lumMod val="75000"/>
                  </a:schemeClr>
                </a:solidFill>
              </a:rPr>
              <a:t>fogja</a:t>
            </a:r>
            <a:r>
              <a:rPr lang="en-US" sz="1600" b="1" dirty="0">
                <a:solidFill>
                  <a:schemeClr val="accent4">
                    <a:lumMod val="75000"/>
                  </a:schemeClr>
                </a:solidFill>
              </a:rPr>
              <a:t> </a:t>
            </a:r>
            <a:r>
              <a:rPr lang="en-US" sz="1600" b="1" dirty="0" err="1">
                <a:solidFill>
                  <a:schemeClr val="accent4">
                    <a:lumMod val="75000"/>
                  </a:schemeClr>
                </a:solidFill>
              </a:rPr>
              <a:t>meghatározni</a:t>
            </a:r>
            <a:r>
              <a:rPr lang="en-US" sz="1600" b="1" dirty="0">
                <a:solidFill>
                  <a:schemeClr val="accent4">
                    <a:lumMod val="75000"/>
                  </a:schemeClr>
                </a:solidFill>
              </a:rPr>
              <a:t>. A </a:t>
            </a:r>
            <a:r>
              <a:rPr lang="en-US" sz="1600" b="1" dirty="0" err="1">
                <a:solidFill>
                  <a:schemeClr val="accent4">
                    <a:lumMod val="75000"/>
                  </a:schemeClr>
                </a:solidFill>
              </a:rPr>
              <a:t>Bizottság</a:t>
            </a:r>
            <a:r>
              <a:rPr lang="en-US" sz="1600" b="1" dirty="0">
                <a:solidFill>
                  <a:schemeClr val="accent4">
                    <a:lumMod val="75000"/>
                  </a:schemeClr>
                </a:solidFill>
              </a:rPr>
              <a:t> </a:t>
            </a:r>
            <a:r>
              <a:rPr lang="en-US" sz="1600" b="1" dirty="0" err="1">
                <a:solidFill>
                  <a:schemeClr val="accent4">
                    <a:lumMod val="75000"/>
                  </a:schemeClr>
                </a:solidFill>
              </a:rPr>
              <a:t>szerint</a:t>
            </a:r>
            <a:r>
              <a:rPr lang="en-US" sz="1600" b="1" dirty="0">
                <a:solidFill>
                  <a:schemeClr val="accent4">
                    <a:lumMod val="75000"/>
                  </a:schemeClr>
                </a:solidFill>
              </a:rPr>
              <a:t> </a:t>
            </a:r>
            <a:r>
              <a:rPr lang="en-US" sz="1600" b="1" dirty="0" err="1">
                <a:solidFill>
                  <a:schemeClr val="accent4">
                    <a:lumMod val="75000"/>
                  </a:schemeClr>
                </a:solidFill>
              </a:rPr>
              <a:t>az</a:t>
            </a:r>
            <a:r>
              <a:rPr lang="en-US" sz="1600" b="1" dirty="0">
                <a:solidFill>
                  <a:schemeClr val="accent4">
                    <a:lumMod val="75000"/>
                  </a:schemeClr>
                </a:solidFill>
              </a:rPr>
              <a:t> EU </a:t>
            </a:r>
            <a:r>
              <a:rPr lang="en-US" sz="1600" b="1" dirty="0" err="1">
                <a:solidFill>
                  <a:schemeClr val="accent4">
                    <a:lumMod val="75000"/>
                  </a:schemeClr>
                </a:solidFill>
              </a:rPr>
              <a:t>alapszerződései</a:t>
            </a:r>
            <a:r>
              <a:rPr lang="en-US" sz="1600" b="1" dirty="0">
                <a:solidFill>
                  <a:schemeClr val="accent4">
                    <a:lumMod val="75000"/>
                  </a:schemeClr>
                </a:solidFill>
              </a:rPr>
              <a:t> </a:t>
            </a:r>
            <a:r>
              <a:rPr lang="en-US" sz="1600" b="1" dirty="0" err="1">
                <a:solidFill>
                  <a:schemeClr val="accent4">
                    <a:lumMod val="75000"/>
                  </a:schemeClr>
                </a:solidFill>
              </a:rPr>
              <a:t>által</a:t>
            </a:r>
            <a:r>
              <a:rPr lang="en-US" sz="1600" b="1" dirty="0">
                <a:solidFill>
                  <a:schemeClr val="accent4">
                    <a:lumMod val="75000"/>
                  </a:schemeClr>
                </a:solidFill>
              </a:rPr>
              <a:t> ma </a:t>
            </a:r>
            <a:r>
              <a:rPr lang="en-US" sz="1600" b="1" dirty="0" err="1">
                <a:solidFill>
                  <a:schemeClr val="accent4">
                    <a:lumMod val="75000"/>
                  </a:schemeClr>
                </a:solidFill>
              </a:rPr>
              <a:t>kínált</a:t>
            </a:r>
            <a:r>
              <a:rPr lang="en-US" sz="1600" b="1" dirty="0">
                <a:solidFill>
                  <a:schemeClr val="accent4">
                    <a:lumMod val="75000"/>
                  </a:schemeClr>
                </a:solidFill>
              </a:rPr>
              <a:t> </a:t>
            </a:r>
            <a:r>
              <a:rPr lang="en-US" sz="1600" b="1" dirty="0" err="1">
                <a:solidFill>
                  <a:schemeClr val="accent4">
                    <a:lumMod val="75000"/>
                  </a:schemeClr>
                </a:solidFill>
              </a:rPr>
              <a:t>lehetőségek</a:t>
            </a:r>
            <a:r>
              <a:rPr lang="en-US" sz="1600" b="1" dirty="0">
                <a:solidFill>
                  <a:schemeClr val="accent4">
                    <a:lumMod val="75000"/>
                  </a:schemeClr>
                </a:solidFill>
              </a:rPr>
              <a:t> </a:t>
            </a:r>
            <a:r>
              <a:rPr lang="en-US" sz="1600" b="1" dirty="0" err="1">
                <a:solidFill>
                  <a:schemeClr val="accent4">
                    <a:lumMod val="75000"/>
                  </a:schemeClr>
                </a:solidFill>
              </a:rPr>
              <a:t>közül</a:t>
            </a:r>
            <a:r>
              <a:rPr lang="en-US" sz="1600" b="1" dirty="0">
                <a:solidFill>
                  <a:schemeClr val="accent4">
                    <a:lumMod val="75000"/>
                  </a:schemeClr>
                </a:solidFill>
              </a:rPr>
              <a:t> </a:t>
            </a:r>
            <a:r>
              <a:rPr lang="en-US" sz="1600" b="1" dirty="0" err="1">
                <a:solidFill>
                  <a:schemeClr val="accent4">
                    <a:lumMod val="75000"/>
                  </a:schemeClr>
                </a:solidFill>
              </a:rPr>
              <a:t>ez</a:t>
            </a:r>
            <a:r>
              <a:rPr lang="en-US" sz="1600" b="1" dirty="0">
                <a:solidFill>
                  <a:schemeClr val="accent4">
                    <a:lumMod val="75000"/>
                  </a:schemeClr>
                </a:solidFill>
              </a:rPr>
              <a:t> a </a:t>
            </a:r>
            <a:r>
              <a:rPr lang="en-US" sz="1600" b="1" dirty="0" err="1">
                <a:solidFill>
                  <a:schemeClr val="accent4">
                    <a:lumMod val="75000"/>
                  </a:schemeClr>
                </a:solidFill>
              </a:rPr>
              <a:t>legjobb</a:t>
            </a:r>
            <a:r>
              <a:rPr lang="en-US" sz="1600" b="1" dirty="0">
                <a:solidFill>
                  <a:schemeClr val="accent4">
                    <a:lumMod val="75000"/>
                  </a:schemeClr>
                </a:solidFill>
              </a:rPr>
              <a:t> </a:t>
            </a:r>
            <a:r>
              <a:rPr lang="en-US" sz="1600" b="1" dirty="0" err="1">
                <a:solidFill>
                  <a:schemeClr val="accent4">
                    <a:lumMod val="75000"/>
                  </a:schemeClr>
                </a:solidFill>
              </a:rPr>
              <a:t>az</a:t>
            </a:r>
            <a:r>
              <a:rPr lang="en-US" sz="1600" b="1" dirty="0">
                <a:solidFill>
                  <a:schemeClr val="accent4">
                    <a:lumMod val="75000"/>
                  </a:schemeClr>
                </a:solidFill>
              </a:rPr>
              <a:t> </a:t>
            </a:r>
            <a:r>
              <a:rPr lang="en-US" sz="1600" b="1" dirty="0" err="1">
                <a:solidFill>
                  <a:schemeClr val="accent4">
                    <a:lumMod val="75000"/>
                  </a:schemeClr>
                </a:solidFill>
              </a:rPr>
              <a:t>intézményi</a:t>
            </a:r>
            <a:r>
              <a:rPr lang="en-US" sz="1600" b="1" dirty="0">
                <a:solidFill>
                  <a:schemeClr val="accent4">
                    <a:lumMod val="75000"/>
                  </a:schemeClr>
                </a:solidFill>
              </a:rPr>
              <a:t> </a:t>
            </a:r>
            <a:r>
              <a:rPr lang="en-US" sz="1600" b="1" dirty="0" err="1">
                <a:solidFill>
                  <a:schemeClr val="accent4">
                    <a:lumMod val="75000"/>
                  </a:schemeClr>
                </a:solidFill>
              </a:rPr>
              <a:t>súly</a:t>
            </a:r>
            <a:r>
              <a:rPr lang="en-US" sz="1600" b="1" dirty="0">
                <a:solidFill>
                  <a:schemeClr val="accent4">
                    <a:lumMod val="75000"/>
                  </a:schemeClr>
                </a:solidFill>
              </a:rPr>
              <a:t> </a:t>
            </a:r>
            <a:r>
              <a:rPr lang="en-US" sz="1600" b="1" dirty="0" err="1">
                <a:solidFill>
                  <a:schemeClr val="accent4">
                    <a:lumMod val="75000"/>
                  </a:schemeClr>
                </a:solidFill>
              </a:rPr>
              <a:t>figyelembevételére</a:t>
            </a:r>
            <a:r>
              <a:rPr lang="en-US" sz="1600" b="1" dirty="0">
                <a:solidFill>
                  <a:schemeClr val="accent4">
                    <a:lumMod val="75000"/>
                  </a:schemeClr>
                </a:solidFill>
              </a:rPr>
              <a:t>.</a:t>
            </a:r>
          </a:p>
          <a:p>
            <a:pPr algn="just"/>
            <a:endParaRPr lang="en-US" sz="1600" b="1" dirty="0">
              <a:solidFill>
                <a:schemeClr val="accent4">
                  <a:lumMod val="75000"/>
                </a:schemeClr>
              </a:solidFill>
            </a:endParaRPr>
          </a:p>
        </p:txBody>
      </p:sp>
    </p:spTree>
    <p:extLst>
      <p:ext uri="{BB962C8B-B14F-4D97-AF65-F5344CB8AC3E}">
        <p14:creationId xmlns:p14="http://schemas.microsoft.com/office/powerpoint/2010/main" val="1326847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381339" y="29652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609599"/>
          </a:xfrm>
        </p:spPr>
        <p:txBody>
          <a:bodyPr>
            <a:normAutofit fontScale="90000"/>
          </a:bodyPr>
          <a:lstStyle/>
          <a:p>
            <a:pPr algn="l"/>
            <a:r>
              <a:rPr lang="en-US" sz="2400" b="1" u="sng" dirty="0">
                <a:solidFill>
                  <a:schemeClr val="accent4">
                    <a:lumMod val="75000"/>
                  </a:schemeClr>
                </a:solidFill>
              </a:rPr>
              <a:t/>
            </a:r>
            <a:br>
              <a:rPr lang="en-US" sz="2400" b="1" u="sng" dirty="0">
                <a:solidFill>
                  <a:schemeClr val="accent4">
                    <a:lumMod val="75000"/>
                  </a:schemeClr>
                </a:solidFill>
              </a:rPr>
            </a:br>
            <a:r>
              <a:rPr lang="en-US" sz="2400" b="1" u="sng" dirty="0">
                <a:solidFill>
                  <a:schemeClr val="accent4">
                    <a:lumMod val="75000"/>
                  </a:schemeClr>
                </a:solidFill>
              </a:rPr>
              <a:t>Szirbik, EU Jogrendszere</a:t>
            </a: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304800" y="1537449"/>
            <a:ext cx="10357449" cy="5110642"/>
          </a:xfrm>
        </p:spPr>
        <p:txBody>
          <a:bodyPr>
            <a:normAutofit/>
          </a:bodyPr>
          <a:lstStyle/>
          <a:p>
            <a:pPr algn="just"/>
            <a:r>
              <a:rPr lang="hu-HU" sz="2000" dirty="0">
                <a:solidFill>
                  <a:schemeClr val="accent4">
                    <a:lumMod val="75000"/>
                  </a:schemeClr>
                </a:solidFill>
                <a:latin typeface="Times New Roman" panose="02020603050405020304" pitchFamily="18" charset="0"/>
                <a:cs typeface="Times New Roman" panose="02020603050405020304" pitchFamily="18" charset="0"/>
              </a:rPr>
              <a:t>A Bizottság </a:t>
            </a:r>
            <a:r>
              <a:rPr lang="en-US" sz="2000" dirty="0">
                <a:solidFill>
                  <a:schemeClr val="accent4">
                    <a:lumMod val="75000"/>
                  </a:schemeClr>
                </a:solidFill>
                <a:latin typeface="Times New Roman" panose="02020603050405020304" pitchFamily="18" charset="0"/>
                <a:cs typeface="Times New Roman" panose="02020603050405020304" pitchFamily="18" charset="0"/>
              </a:rPr>
              <a:t>a </a:t>
            </a:r>
            <a:r>
              <a:rPr lang="hu-HU" sz="2000" dirty="0">
                <a:solidFill>
                  <a:schemeClr val="accent4">
                    <a:lumMod val="75000"/>
                  </a:schemeClr>
                </a:solidFill>
                <a:latin typeface="Times New Roman" panose="02020603050405020304" pitchFamily="18" charset="0"/>
                <a:cs typeface="Times New Roman" panose="02020603050405020304" pitchFamily="18" charset="0"/>
              </a:rPr>
              <a:t>napi kényszerítő bírság és az egyösszegű átalánybírság számításában felhasznált standard átalányösszegeket a következőképpen igazítja ki:</a:t>
            </a:r>
          </a:p>
          <a:p>
            <a:pPr algn="just"/>
            <a:r>
              <a:rPr lang="en-US" sz="2000" dirty="0">
                <a:solidFill>
                  <a:schemeClr val="accent4">
                    <a:lumMod val="75000"/>
                  </a:schemeClr>
                </a:solidFill>
                <a:latin typeface="Times New Roman" panose="02020603050405020304" pitchFamily="18" charset="0"/>
                <a:cs typeface="Times New Roman" panose="02020603050405020304" pitchFamily="18" charset="0"/>
              </a:rPr>
              <a:t>A </a:t>
            </a:r>
            <a:r>
              <a:rPr lang="hu-HU" sz="2000" dirty="0">
                <a:solidFill>
                  <a:schemeClr val="accent4">
                    <a:lumMod val="75000"/>
                  </a:schemeClr>
                </a:solidFill>
                <a:latin typeface="Times New Roman" panose="02020603050405020304" pitchFamily="18" charset="0"/>
                <a:cs typeface="Times New Roman" panose="02020603050405020304" pitchFamily="18" charset="0"/>
              </a:rPr>
              <a:t>standard átalányösszeg a napi kényszerítő bírsághoz: 4,5 × 690 EUR = 3 105 EUR,</a:t>
            </a:r>
          </a:p>
          <a:p>
            <a:pPr algn="just"/>
            <a:r>
              <a:rPr lang="en-US" sz="2000" dirty="0">
                <a:solidFill>
                  <a:schemeClr val="accent4">
                    <a:lumMod val="75000"/>
                  </a:schemeClr>
                </a:solidFill>
                <a:latin typeface="Times New Roman" panose="02020603050405020304" pitchFamily="18" charset="0"/>
                <a:cs typeface="Times New Roman" panose="02020603050405020304" pitchFamily="18" charset="0"/>
              </a:rPr>
              <a:t>A </a:t>
            </a:r>
            <a:r>
              <a:rPr lang="hu-HU" sz="2000" dirty="0">
                <a:solidFill>
                  <a:schemeClr val="accent4">
                    <a:lumMod val="75000"/>
                  </a:schemeClr>
                </a:solidFill>
                <a:latin typeface="Times New Roman" panose="02020603050405020304" pitchFamily="18" charset="0"/>
                <a:cs typeface="Times New Roman" panose="02020603050405020304" pitchFamily="18" charset="0"/>
              </a:rPr>
              <a:t>standard átalányösszeg az egyösszegű átalánybírsághoz: 4,5 × 230 EUR = 1 035 EUR.</a:t>
            </a:r>
          </a:p>
          <a:p>
            <a:pPr algn="just"/>
            <a:r>
              <a:rPr lang="hu-HU" sz="2000" dirty="0">
                <a:solidFill>
                  <a:schemeClr val="accent4">
                    <a:lumMod val="75000"/>
                  </a:schemeClr>
                </a:solidFill>
                <a:latin typeface="Times New Roman" panose="02020603050405020304" pitchFamily="18" charset="0"/>
                <a:cs typeface="Times New Roman" panose="02020603050405020304" pitchFamily="18" charset="0"/>
              </a:rPr>
              <a:t>Ugyanezt a logikát követve az egyes tagállamok minimális egyösszegű átalánybírságának összegét is úgy határozz</a:t>
            </a:r>
            <a:r>
              <a:rPr lang="en-US" sz="2000" dirty="0">
                <a:solidFill>
                  <a:schemeClr val="accent4">
                    <a:lumMod val="75000"/>
                  </a:schemeClr>
                </a:solidFill>
                <a:latin typeface="Times New Roman" panose="02020603050405020304" pitchFamily="18" charset="0"/>
                <a:cs typeface="Times New Roman" panose="02020603050405020304" pitchFamily="18" charset="0"/>
              </a:rPr>
              <a:t>a</a:t>
            </a:r>
            <a:r>
              <a:rPr lang="hu-HU" sz="2000" dirty="0">
                <a:solidFill>
                  <a:schemeClr val="accent4">
                    <a:lumMod val="75000"/>
                  </a:schemeClr>
                </a:solidFill>
                <a:latin typeface="Times New Roman" panose="02020603050405020304" pitchFamily="18" charset="0"/>
                <a:cs typeface="Times New Roman" panose="02020603050405020304" pitchFamily="18" charset="0"/>
              </a:rPr>
              <a:t> meg, hogy a referenciaként jelenleg figyelembe vett 571 000 EUR minimális egyösszegű átalánybírságot megszoroz</a:t>
            </a:r>
            <a:r>
              <a:rPr lang="en-US" sz="2000" dirty="0">
                <a:solidFill>
                  <a:schemeClr val="accent4">
                    <a:lumMod val="75000"/>
                  </a:schemeClr>
                </a:solidFill>
                <a:latin typeface="Times New Roman" panose="02020603050405020304" pitchFamily="18" charset="0"/>
                <a:cs typeface="Times New Roman" panose="02020603050405020304" pitchFamily="18" charset="0"/>
              </a:rPr>
              <a:t>za</a:t>
            </a:r>
            <a:r>
              <a:rPr lang="hu-HU" sz="2000" dirty="0">
                <a:solidFill>
                  <a:schemeClr val="accent4">
                    <a:lumMod val="75000"/>
                  </a:schemeClr>
                </a:solidFill>
                <a:latin typeface="Times New Roman" panose="02020603050405020304" pitchFamily="18" charset="0"/>
                <a:cs typeface="Times New Roman" panose="02020603050405020304" pitchFamily="18" charset="0"/>
              </a:rPr>
              <a:t> az új „n” együtthatóval. Annak érdekében, hogy a javasolt összegek arányosak legyenek és kellő visszatartó erővel rendelkezzenek, erre az összegre is alkalmazni kell a kiigazító tényezőt: 4,5 × 571 000 EUR = 2 569 500 EUR. </a:t>
            </a:r>
            <a:endParaRPr lang="en-US" sz="2000" dirty="0">
              <a:solidFill>
                <a:schemeClr val="accent4">
                  <a:lumMod val="75000"/>
                </a:schemeClr>
              </a:solidFill>
              <a:latin typeface="Times New Roman" panose="02020603050405020304" pitchFamily="18" charset="0"/>
              <a:cs typeface="Times New Roman" panose="02020603050405020304" pitchFamily="18" charset="0"/>
            </a:endParaRPr>
          </a:p>
          <a:p>
            <a:pPr algn="just"/>
            <a:r>
              <a:rPr lang="hu-HU" sz="2000" dirty="0">
                <a:solidFill>
                  <a:schemeClr val="accent4">
                    <a:lumMod val="75000"/>
                  </a:schemeClr>
                </a:solidFill>
                <a:latin typeface="Times New Roman" panose="02020603050405020304" pitchFamily="18" charset="0"/>
                <a:cs typeface="Times New Roman" panose="02020603050405020304" pitchFamily="18" charset="0"/>
              </a:rPr>
              <a:t>Ezeket az összegeket a Bizottság az infláció figyelembevétele érdekében évente módosítani fogja.</a:t>
            </a:r>
            <a:endParaRPr lang="en-US" sz="2000" dirty="0">
              <a:solidFill>
                <a:schemeClr val="accent4">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1711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609599"/>
          </a:xfrm>
        </p:spPr>
        <p:txBody>
          <a:bodyPr>
            <a:normAutofit fontScale="90000"/>
          </a:bodyPr>
          <a:lstStyle/>
          <a:p>
            <a:pPr algn="l"/>
            <a:r>
              <a:rPr lang="en-US" sz="2400" b="1" u="sng" dirty="0">
                <a:solidFill>
                  <a:schemeClr val="accent4">
                    <a:lumMod val="75000"/>
                  </a:schemeClr>
                </a:solidFill>
              </a:rPr>
              <a:t/>
            </a:r>
            <a:br>
              <a:rPr lang="en-US" sz="2400" b="1" u="sng" dirty="0">
                <a:solidFill>
                  <a:schemeClr val="accent4">
                    <a:lumMod val="75000"/>
                  </a:schemeClr>
                </a:solidFill>
              </a:rPr>
            </a:br>
            <a:r>
              <a:rPr lang="en-US" sz="2400" b="1" u="sng" dirty="0">
                <a:solidFill>
                  <a:schemeClr val="accent4">
                    <a:lumMod val="75000"/>
                  </a:schemeClr>
                </a:solidFill>
              </a:rPr>
              <a:t>Szirbik, EU Jogrendszere</a:t>
            </a:r>
          </a:p>
        </p:txBody>
      </p:sp>
      <p:pic>
        <p:nvPicPr>
          <p:cNvPr id="7" name="Picture 6">
            <a:extLst>
              <a:ext uri="{FF2B5EF4-FFF2-40B4-BE49-F238E27FC236}">
                <a16:creationId xmlns:a16="http://schemas.microsoft.com/office/drawing/2014/main" id="{80DAB61F-0E2B-499F-A088-EB40B23F2768}"/>
              </a:ext>
            </a:extLst>
          </p:cNvPr>
          <p:cNvPicPr>
            <a:picLocks noChangeAspect="1"/>
          </p:cNvPicPr>
          <p:nvPr/>
        </p:nvPicPr>
        <p:blipFill>
          <a:blip r:embed="rId3"/>
          <a:stretch>
            <a:fillRect/>
          </a:stretch>
        </p:blipFill>
        <p:spPr>
          <a:xfrm>
            <a:off x="946454" y="2110903"/>
            <a:ext cx="2687622" cy="3711100"/>
          </a:xfrm>
          <a:prstGeom prst="rect">
            <a:avLst/>
          </a:prstGeom>
        </p:spPr>
      </p:pic>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304800" y="1537449"/>
            <a:ext cx="10357449" cy="5110642"/>
          </a:xfrm>
        </p:spPr>
        <p:txBody>
          <a:bodyPr>
            <a:noAutofit/>
          </a:bodyPr>
          <a:lstStyle/>
          <a:p>
            <a:r>
              <a:rPr lang="hu-HU" sz="1200" b="1" dirty="0">
                <a:solidFill>
                  <a:schemeClr val="accent4">
                    <a:lumMod val="75000"/>
                  </a:schemeClr>
                </a:solidFill>
              </a:rPr>
              <a:t>Az egyösszegű átalán</a:t>
            </a:r>
            <a:r>
              <a:rPr lang="en-US" sz="1200" b="1" dirty="0">
                <a:solidFill>
                  <a:schemeClr val="accent4">
                    <a:lumMod val="75000"/>
                  </a:schemeClr>
                </a:solidFill>
              </a:rPr>
              <a:t>y </a:t>
            </a:r>
            <a:r>
              <a:rPr lang="hu-HU" sz="1200" b="1" dirty="0">
                <a:solidFill>
                  <a:schemeClr val="accent4">
                    <a:lumMod val="75000"/>
                  </a:schemeClr>
                </a:solidFill>
              </a:rPr>
              <a:t>bírság minimuma (ezer EUR</a:t>
            </a:r>
            <a:r>
              <a:rPr lang="en-US" sz="1200" b="1" dirty="0">
                <a:solidFill>
                  <a:schemeClr val="accent4">
                    <a:lumMod val="75000"/>
                  </a:schemeClr>
                </a:solidFill>
              </a:rPr>
              <a:t>, 2019 </a:t>
            </a:r>
            <a:r>
              <a:rPr lang="en-US" sz="1200" b="1" dirty="0" err="1">
                <a:solidFill>
                  <a:schemeClr val="accent4">
                    <a:lumMod val="75000"/>
                  </a:schemeClr>
                </a:solidFill>
              </a:rPr>
              <a:t>október</a:t>
            </a:r>
            <a:r>
              <a:rPr lang="en-US" sz="1200" b="1" dirty="0">
                <a:solidFill>
                  <a:schemeClr val="accent4">
                    <a:lumMod val="75000"/>
                  </a:schemeClr>
                </a:solidFill>
              </a:rPr>
              <a:t>) </a:t>
            </a:r>
            <a:r>
              <a:rPr lang="en-US" sz="1200" b="1" dirty="0" err="1">
                <a:solidFill>
                  <a:schemeClr val="accent4">
                    <a:lumMod val="75000"/>
                  </a:schemeClr>
                </a:solidFill>
              </a:rPr>
              <a:t>egyes</a:t>
            </a:r>
            <a:r>
              <a:rPr lang="en-US" sz="1200" b="1" dirty="0">
                <a:solidFill>
                  <a:schemeClr val="accent4">
                    <a:lumMod val="75000"/>
                  </a:schemeClr>
                </a:solidFill>
              </a:rPr>
              <a:t> </a:t>
            </a:r>
            <a:r>
              <a:rPr lang="en-US" sz="1200" b="1" dirty="0" err="1">
                <a:solidFill>
                  <a:schemeClr val="accent4">
                    <a:lumMod val="75000"/>
                  </a:schemeClr>
                </a:solidFill>
              </a:rPr>
              <a:t>országok</a:t>
            </a:r>
            <a:r>
              <a:rPr lang="en-US" sz="1200" b="1" dirty="0">
                <a:solidFill>
                  <a:schemeClr val="accent4">
                    <a:lumMod val="75000"/>
                  </a:schemeClr>
                </a:solidFill>
              </a:rPr>
              <a:t> </a:t>
            </a:r>
            <a:r>
              <a:rPr lang="en-US" sz="1200" b="1" dirty="0" err="1">
                <a:solidFill>
                  <a:schemeClr val="accent4">
                    <a:lumMod val="75000"/>
                  </a:schemeClr>
                </a:solidFill>
              </a:rPr>
              <a:t>esetében</a:t>
            </a:r>
            <a:endParaRPr lang="en-US" sz="1200" b="1" dirty="0">
              <a:solidFill>
                <a:schemeClr val="accent4">
                  <a:lumMod val="75000"/>
                </a:schemeClr>
              </a:solidFill>
            </a:endParaRPr>
          </a:p>
        </p:txBody>
      </p:sp>
    </p:spTree>
    <p:extLst>
      <p:ext uri="{BB962C8B-B14F-4D97-AF65-F5344CB8AC3E}">
        <p14:creationId xmlns:p14="http://schemas.microsoft.com/office/powerpoint/2010/main" val="216353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609599"/>
          </a:xfrm>
        </p:spPr>
        <p:txBody>
          <a:bodyPr>
            <a:normAutofit fontScale="90000"/>
          </a:bodyPr>
          <a:lstStyle/>
          <a:p>
            <a:pPr algn="l"/>
            <a:r>
              <a:rPr lang="en-US" sz="2400" b="1" u="sng" dirty="0">
                <a:solidFill>
                  <a:schemeClr val="accent4">
                    <a:lumMod val="75000"/>
                  </a:schemeClr>
                </a:solidFill>
              </a:rPr>
              <a:t/>
            </a:r>
            <a:br>
              <a:rPr lang="en-US" sz="2400" b="1" u="sng" dirty="0">
                <a:solidFill>
                  <a:schemeClr val="accent4">
                    <a:lumMod val="75000"/>
                  </a:schemeClr>
                </a:solidFill>
              </a:rPr>
            </a:br>
            <a:r>
              <a:rPr lang="en-US" sz="2400" b="1" u="sng" dirty="0">
                <a:solidFill>
                  <a:schemeClr val="accent4">
                    <a:lumMod val="75000"/>
                  </a:schemeClr>
                </a:solidFill>
              </a:rPr>
              <a:t>Szirbik, EU Jogrendszere</a:t>
            </a: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304800" y="1537449"/>
            <a:ext cx="10357449" cy="5110642"/>
          </a:xfrm>
        </p:spPr>
        <p:txBody>
          <a:bodyPr>
            <a:noAutofit/>
          </a:bodyPr>
          <a:lstStyle/>
          <a:p>
            <a:r>
              <a:rPr lang="en-US" b="1" dirty="0">
                <a:solidFill>
                  <a:schemeClr val="accent4">
                    <a:lumMod val="75000"/>
                  </a:schemeClr>
                </a:solidFill>
              </a:rPr>
              <a:t> </a:t>
            </a:r>
            <a:r>
              <a:rPr lang="hu-HU" b="1" dirty="0">
                <a:solidFill>
                  <a:schemeClr val="accent4">
                    <a:lumMod val="75000"/>
                  </a:schemeClr>
                </a:solidFill>
              </a:rPr>
              <a:t>Egyéb bizottsági </a:t>
            </a:r>
            <a:r>
              <a:rPr lang="hu-HU" b="1" dirty="0" err="1">
                <a:solidFill>
                  <a:schemeClr val="accent4">
                    <a:lumMod val="75000"/>
                  </a:schemeClr>
                </a:solidFill>
              </a:rPr>
              <a:t>eljásárok</a:t>
            </a:r>
            <a:endParaRPr lang="hu-HU" b="1" dirty="0">
              <a:solidFill>
                <a:schemeClr val="accent4">
                  <a:lumMod val="75000"/>
                </a:schemeClr>
              </a:solidFill>
            </a:endParaRPr>
          </a:p>
          <a:p>
            <a:pPr algn="just"/>
            <a:r>
              <a:rPr lang="hu-HU" sz="1600" dirty="0">
                <a:solidFill>
                  <a:schemeClr val="accent4">
                    <a:lumMod val="75000"/>
                  </a:schemeClr>
                </a:solidFill>
              </a:rPr>
              <a:t>A versenyjog területén a Bizottság saját határozatban </a:t>
            </a:r>
            <a:r>
              <a:rPr lang="hu-HU" sz="1600" dirty="0" err="1">
                <a:solidFill>
                  <a:schemeClr val="accent4">
                    <a:lumMod val="75000"/>
                  </a:schemeClr>
                </a:solidFill>
              </a:rPr>
              <a:t>állapithatja</a:t>
            </a:r>
            <a:r>
              <a:rPr lang="hu-HU" sz="1600" dirty="0">
                <a:solidFill>
                  <a:schemeClr val="accent4">
                    <a:lumMod val="75000"/>
                  </a:schemeClr>
                </a:solidFill>
              </a:rPr>
              <a:t> meg az állami támogatás tilalmát megszegő intézkedés</a:t>
            </a:r>
          </a:p>
          <a:p>
            <a:pPr algn="just"/>
            <a:r>
              <a:rPr lang="hu-HU" sz="1600" dirty="0">
                <a:solidFill>
                  <a:schemeClr val="accent4">
                    <a:lumMod val="75000"/>
                  </a:schemeClr>
                </a:solidFill>
              </a:rPr>
              <a:t>Szankcióját (</a:t>
            </a:r>
            <a:r>
              <a:rPr lang="hu-HU" sz="1600" dirty="0" err="1">
                <a:solidFill>
                  <a:schemeClr val="accent4">
                    <a:lumMod val="75000"/>
                  </a:schemeClr>
                </a:solidFill>
              </a:rPr>
              <a:t>témogatás</a:t>
            </a:r>
            <a:r>
              <a:rPr lang="hu-HU" sz="1600" dirty="0">
                <a:solidFill>
                  <a:schemeClr val="accent4">
                    <a:lumMod val="75000"/>
                  </a:schemeClr>
                </a:solidFill>
              </a:rPr>
              <a:t> visszafizetése), és csak abban az esetben fordul a Bírósághoz, ha az érintett tagállam, nem tesz eleget a Bizottság határozatában foglaltaknak. </a:t>
            </a:r>
          </a:p>
        </p:txBody>
      </p:sp>
    </p:spTree>
    <p:extLst>
      <p:ext uri="{BB962C8B-B14F-4D97-AF65-F5344CB8AC3E}">
        <p14:creationId xmlns:p14="http://schemas.microsoft.com/office/powerpoint/2010/main" val="863615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435290" y="204314"/>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609599"/>
          </a:xfrm>
        </p:spPr>
        <p:txBody>
          <a:bodyPr>
            <a:normAutofit fontScale="90000"/>
          </a:bodyPr>
          <a:lstStyle/>
          <a:p>
            <a:pPr algn="l"/>
            <a:r>
              <a:rPr lang="en-US" sz="2400" b="1" u="sng" dirty="0">
                <a:solidFill>
                  <a:schemeClr val="accent4">
                    <a:lumMod val="75000"/>
                  </a:schemeClr>
                </a:solidFill>
              </a:rPr>
              <a:t/>
            </a:r>
            <a:br>
              <a:rPr lang="en-US" sz="2400" b="1" u="sng" dirty="0">
                <a:solidFill>
                  <a:schemeClr val="accent4">
                    <a:lumMod val="75000"/>
                  </a:schemeClr>
                </a:solidFill>
              </a:rPr>
            </a:br>
            <a:r>
              <a:rPr lang="en-US" sz="2400" b="1" u="sng" dirty="0">
                <a:solidFill>
                  <a:schemeClr val="accent4">
                    <a:lumMod val="75000"/>
                  </a:schemeClr>
                </a:solidFill>
              </a:rPr>
              <a:t>Szirbik, EU Jogrendszere</a:t>
            </a: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304800" y="1537449"/>
            <a:ext cx="10357449" cy="5110642"/>
          </a:xfrm>
        </p:spPr>
        <p:txBody>
          <a:bodyPr>
            <a:noAutofit/>
          </a:bodyPr>
          <a:lstStyle/>
          <a:p>
            <a:r>
              <a:rPr lang="en-US" sz="2000" b="1" dirty="0">
                <a:solidFill>
                  <a:schemeClr val="accent4">
                    <a:lumMod val="75000"/>
                  </a:schemeClr>
                </a:solidFill>
              </a:rPr>
              <a:t>A kötelezettségszegési </a:t>
            </a:r>
            <a:r>
              <a:rPr lang="en-US" sz="2000" b="1" dirty="0" err="1">
                <a:solidFill>
                  <a:schemeClr val="accent4">
                    <a:lumMod val="75000"/>
                  </a:schemeClr>
                </a:solidFill>
              </a:rPr>
              <a:t>eljárás</a:t>
            </a:r>
            <a:r>
              <a:rPr lang="en-US" sz="2000" b="1" dirty="0">
                <a:solidFill>
                  <a:schemeClr val="accent4">
                    <a:lumMod val="75000"/>
                  </a:schemeClr>
                </a:solidFill>
              </a:rPr>
              <a:t> </a:t>
            </a:r>
            <a:r>
              <a:rPr lang="en-US" sz="2000" b="1" dirty="0" err="1">
                <a:solidFill>
                  <a:schemeClr val="accent4">
                    <a:lumMod val="75000"/>
                  </a:schemeClr>
                </a:solidFill>
              </a:rPr>
              <a:t>aktuális</a:t>
            </a:r>
            <a:r>
              <a:rPr lang="en-US" sz="2000" b="1" dirty="0">
                <a:solidFill>
                  <a:schemeClr val="accent4">
                    <a:lumMod val="75000"/>
                  </a:schemeClr>
                </a:solidFill>
              </a:rPr>
              <a:t> </a:t>
            </a:r>
            <a:r>
              <a:rPr lang="en-US" sz="2000" b="1" dirty="0" err="1">
                <a:solidFill>
                  <a:schemeClr val="accent4">
                    <a:lumMod val="75000"/>
                  </a:schemeClr>
                </a:solidFill>
              </a:rPr>
              <a:t>statisztikái</a:t>
            </a:r>
            <a:r>
              <a:rPr lang="en-US" sz="2000" b="1" dirty="0">
                <a:solidFill>
                  <a:schemeClr val="accent4">
                    <a:lumMod val="75000"/>
                  </a:schemeClr>
                </a:solidFill>
              </a:rPr>
              <a:t> </a:t>
            </a:r>
            <a:r>
              <a:rPr lang="en-US" sz="2000" b="1" dirty="0" err="1">
                <a:solidFill>
                  <a:schemeClr val="accent4">
                    <a:lumMod val="75000"/>
                  </a:schemeClr>
                </a:solidFill>
              </a:rPr>
              <a:t>tagállamokra</a:t>
            </a:r>
            <a:r>
              <a:rPr lang="en-US" sz="2000" b="1" dirty="0">
                <a:solidFill>
                  <a:schemeClr val="accent4">
                    <a:lumMod val="75000"/>
                  </a:schemeClr>
                </a:solidFill>
              </a:rPr>
              <a:t> </a:t>
            </a:r>
            <a:r>
              <a:rPr lang="en-US" sz="2000" b="1" dirty="0" err="1">
                <a:solidFill>
                  <a:schemeClr val="accent4">
                    <a:lumMod val="75000"/>
                  </a:schemeClr>
                </a:solidFill>
              </a:rPr>
              <a:t>bontva</a:t>
            </a:r>
            <a:endParaRPr lang="en-US" sz="2200" b="1" dirty="0">
              <a:solidFill>
                <a:schemeClr val="accent4">
                  <a:lumMod val="75000"/>
                </a:schemeClr>
              </a:solidFill>
              <a:hlinkClick r:id="rId3"/>
            </a:endParaRPr>
          </a:p>
          <a:p>
            <a:pPr algn="just"/>
            <a:endParaRPr lang="en-US" sz="2200" b="1" dirty="0">
              <a:solidFill>
                <a:schemeClr val="accent4">
                  <a:lumMod val="75000"/>
                </a:schemeClr>
              </a:solidFill>
              <a:hlinkClick r:id="rId3"/>
            </a:endParaRPr>
          </a:p>
          <a:p>
            <a:pPr algn="just"/>
            <a:r>
              <a:rPr lang="en-US" sz="2200" b="1" dirty="0">
                <a:solidFill>
                  <a:schemeClr val="accent4">
                    <a:lumMod val="75000"/>
                  </a:schemeClr>
                </a:solidFill>
                <a:hlinkClick r:id="rId3"/>
              </a:rPr>
              <a:t>https://ec.europa.eu/taxation_customs/infringements/infringement-cases-press-releases/infringement-cases-country_en</a:t>
            </a:r>
            <a:endParaRPr lang="en-US" sz="2200" b="1" dirty="0">
              <a:solidFill>
                <a:schemeClr val="accent4">
                  <a:lumMod val="75000"/>
                </a:schemeClr>
              </a:solidFill>
            </a:endParaRPr>
          </a:p>
          <a:p>
            <a:pPr algn="just"/>
            <a:endParaRPr lang="en-US" sz="2200" b="1" dirty="0">
              <a:solidFill>
                <a:schemeClr val="accent4">
                  <a:lumMod val="75000"/>
                </a:schemeClr>
              </a:solidFill>
            </a:endParaRPr>
          </a:p>
        </p:txBody>
      </p:sp>
    </p:spTree>
    <p:extLst>
      <p:ext uri="{BB962C8B-B14F-4D97-AF65-F5344CB8AC3E}">
        <p14:creationId xmlns:p14="http://schemas.microsoft.com/office/powerpoint/2010/main" val="4077888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p:txBody>
          <a:bodyPr/>
          <a:lstStyle/>
          <a:p>
            <a:r>
              <a:rPr lang="en-US" b="1" i="1" dirty="0" err="1">
                <a:solidFill>
                  <a:schemeClr val="accent4">
                    <a:lumMod val="75000"/>
                  </a:schemeClr>
                </a:solidFill>
              </a:rPr>
              <a:t>Köszönöm</a:t>
            </a:r>
            <a:r>
              <a:rPr lang="en-US" b="1" i="1" dirty="0">
                <a:solidFill>
                  <a:schemeClr val="accent4">
                    <a:lumMod val="75000"/>
                  </a:schemeClr>
                </a:solidFill>
              </a:rPr>
              <a:t> a </a:t>
            </a:r>
            <a:r>
              <a:rPr lang="en-US" b="1" i="1" dirty="0" err="1">
                <a:solidFill>
                  <a:schemeClr val="accent4">
                    <a:lumMod val="75000"/>
                  </a:schemeClr>
                </a:solidFill>
              </a:rPr>
              <a:t>figyelmüket</a:t>
            </a:r>
            <a:r>
              <a:rPr lang="en-US" b="1" i="1" dirty="0">
                <a:solidFill>
                  <a:schemeClr val="accent4">
                    <a:lumMod val="75000"/>
                  </a:schemeClr>
                </a:solidFill>
              </a:rPr>
              <a:t>!</a:t>
            </a: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09810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776376"/>
          </a:xfrm>
        </p:spPr>
        <p:txBody>
          <a:bodyPr>
            <a:normAutofit/>
          </a:bodyPr>
          <a:lstStyle/>
          <a:p>
            <a:pPr algn="l"/>
            <a:r>
              <a:rPr lang="en-US" sz="2400" b="1" u="sng" dirty="0">
                <a:solidFill>
                  <a:schemeClr val="accent4">
                    <a:lumMod val="75000"/>
                  </a:schemeClr>
                </a:solidFill>
              </a:rPr>
              <a:t>Szirbik, EU Jogrendszere</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1228508" y="2078038"/>
            <a:ext cx="9144000" cy="3448619"/>
          </a:xfrm>
        </p:spPr>
        <p:txBody>
          <a:bodyPr>
            <a:normAutofit/>
          </a:bodyPr>
          <a:lstStyle/>
          <a:p>
            <a:endParaRPr lang="en-US" dirty="0">
              <a:solidFill>
                <a:schemeClr val="accent4">
                  <a:lumMod val="75000"/>
                </a:schemeClr>
              </a:solidFill>
            </a:endParaRPr>
          </a:p>
          <a:p>
            <a:pPr algn="just"/>
            <a:r>
              <a:rPr lang="en-US" dirty="0" err="1">
                <a:solidFill>
                  <a:schemeClr val="accent4">
                    <a:lumMod val="75000"/>
                  </a:schemeClr>
                </a:solidFill>
              </a:rPr>
              <a:t>Ismétlő</a:t>
            </a:r>
            <a:r>
              <a:rPr lang="en-US" dirty="0">
                <a:solidFill>
                  <a:schemeClr val="accent4">
                    <a:lumMod val="75000"/>
                  </a:schemeClr>
                </a:solidFill>
              </a:rPr>
              <a:t> </a:t>
            </a:r>
            <a:r>
              <a:rPr lang="en-US" dirty="0" err="1">
                <a:solidFill>
                  <a:schemeClr val="accent4">
                    <a:lumMod val="75000"/>
                  </a:schemeClr>
                </a:solidFill>
              </a:rPr>
              <a:t>kérdés</a:t>
            </a:r>
            <a:r>
              <a:rPr lang="en-US" dirty="0">
                <a:solidFill>
                  <a:schemeClr val="accent4">
                    <a:lumMod val="75000"/>
                  </a:schemeClr>
                </a:solidFill>
              </a:rPr>
              <a:t>:</a:t>
            </a:r>
          </a:p>
          <a:p>
            <a:pPr algn="just"/>
            <a:r>
              <a:rPr lang="en-US" dirty="0">
                <a:solidFill>
                  <a:schemeClr val="accent4">
                    <a:lumMod val="75000"/>
                  </a:schemeClr>
                </a:solidFill>
              </a:rPr>
              <a:t>Az EU </a:t>
            </a:r>
            <a:r>
              <a:rPr lang="en-US" dirty="0" err="1">
                <a:solidFill>
                  <a:schemeClr val="accent4">
                    <a:lumMod val="75000"/>
                  </a:schemeClr>
                </a:solidFill>
              </a:rPr>
              <a:t>és</a:t>
            </a:r>
            <a:r>
              <a:rPr lang="en-US" dirty="0">
                <a:solidFill>
                  <a:schemeClr val="accent4">
                    <a:lumMod val="75000"/>
                  </a:schemeClr>
                </a:solidFill>
              </a:rPr>
              <a:t> a </a:t>
            </a:r>
            <a:r>
              <a:rPr lang="en-US" dirty="0" err="1">
                <a:solidFill>
                  <a:schemeClr val="accent4">
                    <a:lumMod val="75000"/>
                  </a:schemeClr>
                </a:solidFill>
              </a:rPr>
              <a:t>tagállamok</a:t>
            </a:r>
            <a:r>
              <a:rPr lang="en-US" dirty="0">
                <a:solidFill>
                  <a:schemeClr val="accent4">
                    <a:lumMod val="75000"/>
                  </a:schemeClr>
                </a:solidFill>
              </a:rPr>
              <a:t> </a:t>
            </a:r>
            <a:r>
              <a:rPr lang="en-US" dirty="0" err="1">
                <a:solidFill>
                  <a:schemeClr val="accent4">
                    <a:lumMod val="75000"/>
                  </a:schemeClr>
                </a:solidFill>
              </a:rPr>
              <a:t>jogának</a:t>
            </a:r>
            <a:r>
              <a:rPr lang="en-US" dirty="0">
                <a:solidFill>
                  <a:schemeClr val="accent4">
                    <a:lumMod val="75000"/>
                  </a:schemeClr>
                </a:solidFill>
              </a:rPr>
              <a:t> </a:t>
            </a:r>
            <a:r>
              <a:rPr lang="en-US" dirty="0" err="1">
                <a:solidFill>
                  <a:schemeClr val="accent4">
                    <a:lumMod val="75000"/>
                  </a:schemeClr>
                </a:solidFill>
              </a:rPr>
              <a:t>közötti</a:t>
            </a:r>
            <a:r>
              <a:rPr lang="en-US" dirty="0">
                <a:solidFill>
                  <a:schemeClr val="accent4">
                    <a:lumMod val="75000"/>
                  </a:schemeClr>
                </a:solidFill>
              </a:rPr>
              <a:t> </a:t>
            </a:r>
            <a:r>
              <a:rPr lang="en-US" dirty="0" err="1">
                <a:solidFill>
                  <a:schemeClr val="accent4">
                    <a:lumMod val="75000"/>
                  </a:schemeClr>
                </a:solidFill>
              </a:rPr>
              <a:t>viszony</a:t>
            </a:r>
            <a:r>
              <a:rPr lang="en-US" dirty="0">
                <a:solidFill>
                  <a:schemeClr val="accent4">
                    <a:lumMod val="75000"/>
                  </a:schemeClr>
                </a:solidFill>
              </a:rPr>
              <a:t> </a:t>
            </a:r>
            <a:r>
              <a:rPr lang="en-US" dirty="0" err="1">
                <a:solidFill>
                  <a:schemeClr val="accent4">
                    <a:lumMod val="75000"/>
                  </a:schemeClr>
                </a:solidFill>
              </a:rPr>
              <a:t>tekintetében</a:t>
            </a:r>
            <a:r>
              <a:rPr lang="en-US" dirty="0">
                <a:solidFill>
                  <a:schemeClr val="accent4">
                    <a:lumMod val="75000"/>
                  </a:schemeClr>
                </a:solidFill>
              </a:rPr>
              <a:t> </a:t>
            </a:r>
            <a:r>
              <a:rPr lang="en-US" dirty="0" err="1">
                <a:solidFill>
                  <a:schemeClr val="accent4">
                    <a:lumMod val="75000"/>
                  </a:schemeClr>
                </a:solidFill>
              </a:rPr>
              <a:t>milyen</a:t>
            </a:r>
            <a:r>
              <a:rPr lang="en-US" dirty="0">
                <a:solidFill>
                  <a:schemeClr val="accent4">
                    <a:lumMod val="75000"/>
                  </a:schemeClr>
                </a:solidFill>
              </a:rPr>
              <a:t> </a:t>
            </a:r>
            <a:r>
              <a:rPr lang="en-US" dirty="0" err="1">
                <a:solidFill>
                  <a:schemeClr val="accent4">
                    <a:lumMod val="75000"/>
                  </a:schemeClr>
                </a:solidFill>
              </a:rPr>
              <a:t>európai</a:t>
            </a:r>
            <a:r>
              <a:rPr lang="en-US" dirty="0">
                <a:solidFill>
                  <a:schemeClr val="accent4">
                    <a:lumMod val="75000"/>
                  </a:schemeClr>
                </a:solidFill>
              </a:rPr>
              <a:t> </a:t>
            </a:r>
            <a:r>
              <a:rPr lang="en-US" dirty="0" err="1">
                <a:solidFill>
                  <a:schemeClr val="accent4">
                    <a:lumMod val="75000"/>
                  </a:schemeClr>
                </a:solidFill>
              </a:rPr>
              <a:t>jogi</a:t>
            </a:r>
            <a:r>
              <a:rPr lang="en-US" dirty="0">
                <a:solidFill>
                  <a:schemeClr val="accent4">
                    <a:lumMod val="75000"/>
                  </a:schemeClr>
                </a:solidFill>
              </a:rPr>
              <a:t> </a:t>
            </a:r>
            <a:r>
              <a:rPr lang="en-US" dirty="0" err="1">
                <a:solidFill>
                  <a:schemeClr val="accent4">
                    <a:lumMod val="75000"/>
                  </a:schemeClr>
                </a:solidFill>
              </a:rPr>
              <a:t>alapelveket</a:t>
            </a:r>
            <a:r>
              <a:rPr lang="en-US" dirty="0">
                <a:solidFill>
                  <a:schemeClr val="accent4">
                    <a:lumMod val="75000"/>
                  </a:schemeClr>
                </a:solidFill>
              </a:rPr>
              <a:t> </a:t>
            </a:r>
            <a:r>
              <a:rPr lang="en-US" dirty="0" err="1">
                <a:solidFill>
                  <a:schemeClr val="accent4">
                    <a:lumMod val="75000"/>
                  </a:schemeClr>
                </a:solidFill>
              </a:rPr>
              <a:t>ismer</a:t>
            </a:r>
            <a:r>
              <a:rPr lang="en-US" dirty="0">
                <a:solidFill>
                  <a:schemeClr val="accent4">
                    <a:lumMod val="75000"/>
                  </a:schemeClr>
                </a:solidFill>
              </a:rPr>
              <a:t>?</a:t>
            </a:r>
          </a:p>
          <a:p>
            <a:pPr algn="just"/>
            <a:r>
              <a:rPr lang="en-US" dirty="0" err="1">
                <a:solidFill>
                  <a:schemeClr val="accent4">
                    <a:lumMod val="75000"/>
                  </a:schemeClr>
                </a:solidFill>
              </a:rPr>
              <a:t>Egy</a:t>
            </a:r>
            <a:r>
              <a:rPr lang="en-US" dirty="0">
                <a:solidFill>
                  <a:schemeClr val="accent4">
                    <a:lumMod val="75000"/>
                  </a:schemeClr>
                </a:solidFill>
              </a:rPr>
              <a:t> a </a:t>
            </a:r>
            <a:r>
              <a:rPr lang="en-US" dirty="0" err="1">
                <a:solidFill>
                  <a:schemeClr val="accent4">
                    <a:lumMod val="75000"/>
                  </a:schemeClr>
                </a:solidFill>
              </a:rPr>
              <a:t>nemzeti</a:t>
            </a:r>
            <a:r>
              <a:rPr lang="en-US" dirty="0">
                <a:solidFill>
                  <a:schemeClr val="accent4">
                    <a:lumMod val="75000"/>
                  </a:schemeClr>
                </a:solidFill>
              </a:rPr>
              <a:t> </a:t>
            </a:r>
            <a:r>
              <a:rPr lang="en-US" dirty="0" err="1">
                <a:solidFill>
                  <a:schemeClr val="accent4">
                    <a:lumMod val="75000"/>
                  </a:schemeClr>
                </a:solidFill>
              </a:rPr>
              <a:t>jogban</a:t>
            </a:r>
            <a:r>
              <a:rPr lang="en-US" dirty="0">
                <a:solidFill>
                  <a:schemeClr val="accent4">
                    <a:lumMod val="75000"/>
                  </a:schemeClr>
                </a:solidFill>
              </a:rPr>
              <a:t> </a:t>
            </a:r>
            <a:r>
              <a:rPr lang="en-US" dirty="0" err="1">
                <a:solidFill>
                  <a:schemeClr val="accent4">
                    <a:lumMod val="75000"/>
                  </a:schemeClr>
                </a:solidFill>
              </a:rPr>
              <a:t>nem</a:t>
            </a:r>
            <a:r>
              <a:rPr lang="en-US" dirty="0">
                <a:solidFill>
                  <a:schemeClr val="accent4">
                    <a:lumMod val="75000"/>
                  </a:schemeClr>
                </a:solidFill>
              </a:rPr>
              <a:t> </a:t>
            </a:r>
            <a:r>
              <a:rPr lang="en-US" dirty="0" err="1">
                <a:solidFill>
                  <a:schemeClr val="accent4">
                    <a:lumMod val="75000"/>
                  </a:schemeClr>
                </a:solidFill>
              </a:rPr>
              <a:t>megfelelően</a:t>
            </a:r>
            <a:r>
              <a:rPr lang="en-US" dirty="0">
                <a:solidFill>
                  <a:schemeClr val="accent4">
                    <a:lumMod val="75000"/>
                  </a:schemeClr>
                </a:solidFill>
              </a:rPr>
              <a:t> </a:t>
            </a:r>
            <a:r>
              <a:rPr lang="en-US" dirty="0" err="1">
                <a:solidFill>
                  <a:schemeClr val="accent4">
                    <a:lumMod val="75000"/>
                  </a:schemeClr>
                </a:solidFill>
              </a:rPr>
              <a:t>átültetett</a:t>
            </a:r>
            <a:r>
              <a:rPr lang="en-US" dirty="0">
                <a:solidFill>
                  <a:schemeClr val="accent4">
                    <a:lumMod val="75000"/>
                  </a:schemeClr>
                </a:solidFill>
              </a:rPr>
              <a:t> </a:t>
            </a:r>
            <a:r>
              <a:rPr lang="en-US" dirty="0" err="1">
                <a:solidFill>
                  <a:schemeClr val="accent4">
                    <a:lumMod val="75000"/>
                  </a:schemeClr>
                </a:solidFill>
              </a:rPr>
              <a:t>irányelvre</a:t>
            </a:r>
            <a:r>
              <a:rPr lang="en-US" dirty="0">
                <a:solidFill>
                  <a:schemeClr val="accent4">
                    <a:lumMod val="75000"/>
                  </a:schemeClr>
                </a:solidFill>
              </a:rPr>
              <a:t> </a:t>
            </a:r>
            <a:r>
              <a:rPr lang="en-US" dirty="0" err="1">
                <a:solidFill>
                  <a:schemeClr val="accent4">
                    <a:lumMod val="75000"/>
                  </a:schemeClr>
                </a:solidFill>
              </a:rPr>
              <a:t>magánszemélyek</a:t>
            </a:r>
            <a:r>
              <a:rPr lang="en-US" dirty="0">
                <a:solidFill>
                  <a:schemeClr val="accent4">
                    <a:lumMod val="75000"/>
                  </a:schemeClr>
                </a:solidFill>
              </a:rPr>
              <a:t> </a:t>
            </a:r>
            <a:r>
              <a:rPr lang="en-US" dirty="0" err="1">
                <a:solidFill>
                  <a:schemeClr val="accent4">
                    <a:lumMod val="75000"/>
                  </a:schemeClr>
                </a:solidFill>
              </a:rPr>
              <a:t>hivatkozhatnak</a:t>
            </a:r>
            <a:r>
              <a:rPr lang="en-US" dirty="0">
                <a:solidFill>
                  <a:schemeClr val="accent4">
                    <a:lumMod val="75000"/>
                  </a:schemeClr>
                </a:solidFill>
              </a:rPr>
              <a:t> </a:t>
            </a:r>
            <a:r>
              <a:rPr lang="en-US" dirty="0" err="1">
                <a:solidFill>
                  <a:schemeClr val="accent4">
                    <a:lumMod val="75000"/>
                  </a:schemeClr>
                </a:solidFill>
              </a:rPr>
              <a:t>közvetlenül</a:t>
            </a:r>
            <a:r>
              <a:rPr lang="en-US" dirty="0">
                <a:solidFill>
                  <a:schemeClr val="accent4">
                    <a:lumMod val="75000"/>
                  </a:schemeClr>
                </a:solidFill>
              </a:rPr>
              <a:t>?</a:t>
            </a:r>
          </a:p>
        </p:txBody>
      </p:sp>
    </p:spTree>
    <p:extLst>
      <p:ext uri="{BB962C8B-B14F-4D97-AF65-F5344CB8AC3E}">
        <p14:creationId xmlns:p14="http://schemas.microsoft.com/office/powerpoint/2010/main" val="2365139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776376"/>
          </a:xfrm>
        </p:spPr>
        <p:txBody>
          <a:bodyPr>
            <a:normAutofit/>
          </a:bodyPr>
          <a:lstStyle/>
          <a:p>
            <a:pPr algn="l"/>
            <a:r>
              <a:rPr lang="en-US" sz="2400" b="1" u="sng" dirty="0">
                <a:solidFill>
                  <a:schemeClr val="accent4">
                    <a:lumMod val="75000"/>
                  </a:schemeClr>
                </a:solidFill>
              </a:rPr>
              <a:t>Szirbik, EU Jogrendszere</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1228508" y="2078038"/>
            <a:ext cx="9144000" cy="3448619"/>
          </a:xfrm>
        </p:spPr>
        <p:txBody>
          <a:bodyPr>
            <a:normAutofit/>
          </a:bodyPr>
          <a:lstStyle/>
          <a:p>
            <a:endParaRPr lang="en-US" dirty="0">
              <a:solidFill>
                <a:schemeClr val="accent4">
                  <a:lumMod val="75000"/>
                </a:schemeClr>
              </a:solidFill>
            </a:endParaRPr>
          </a:p>
          <a:p>
            <a:r>
              <a:rPr lang="hu-HU" b="1" dirty="0">
                <a:solidFill>
                  <a:schemeClr val="accent4">
                    <a:lumMod val="75000"/>
                  </a:schemeClr>
                </a:solidFill>
              </a:rPr>
              <a:t>A kötelezettségszegési eljárás</a:t>
            </a:r>
            <a:endParaRPr lang="en-US" b="1" dirty="0">
              <a:solidFill>
                <a:schemeClr val="accent4">
                  <a:lumMod val="75000"/>
                </a:schemeClr>
              </a:solidFill>
            </a:endParaRPr>
          </a:p>
          <a:p>
            <a:pPr algn="just"/>
            <a:r>
              <a:rPr lang="hu-HU" dirty="0">
                <a:solidFill>
                  <a:schemeClr val="accent4">
                    <a:lumMod val="75000"/>
                  </a:schemeClr>
                </a:solidFill>
              </a:rPr>
              <a:t>Az előzetes döntéshozatali eljárás mellett az egyik fő jogintézmény amely keretében </a:t>
            </a:r>
            <a:r>
              <a:rPr lang="hu-HU" dirty="0" err="1">
                <a:solidFill>
                  <a:schemeClr val="accent4">
                    <a:lumMod val="75000"/>
                  </a:schemeClr>
                </a:solidFill>
              </a:rPr>
              <a:t>biztositható</a:t>
            </a:r>
            <a:r>
              <a:rPr lang="hu-HU" dirty="0">
                <a:solidFill>
                  <a:schemeClr val="accent4">
                    <a:lumMod val="75000"/>
                  </a:schemeClr>
                </a:solidFill>
              </a:rPr>
              <a:t> az Európai jog tagállamok általi betartása.</a:t>
            </a:r>
          </a:p>
          <a:p>
            <a:pPr algn="just"/>
            <a:r>
              <a:rPr lang="hu-HU" dirty="0">
                <a:solidFill>
                  <a:schemeClr val="accent4">
                    <a:lumMod val="75000"/>
                  </a:schemeClr>
                </a:solidFill>
              </a:rPr>
              <a:t>A Bizottság – saját vizsgálatai, illetve magánszemélyek, vállalkozások vagy más érdekeltek panaszai nyomán – feltárja azokat az eseteket, amikor felmerül az uniós jog megsértésének gyanúja.</a:t>
            </a:r>
          </a:p>
          <a:p>
            <a:pPr algn="just"/>
            <a:endParaRPr lang="en-US" dirty="0">
              <a:solidFill>
                <a:schemeClr val="accent4">
                  <a:lumMod val="75000"/>
                </a:schemeClr>
              </a:solidFill>
            </a:endParaRPr>
          </a:p>
        </p:txBody>
      </p:sp>
    </p:spTree>
    <p:extLst>
      <p:ext uri="{BB962C8B-B14F-4D97-AF65-F5344CB8AC3E}">
        <p14:creationId xmlns:p14="http://schemas.microsoft.com/office/powerpoint/2010/main" val="645914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701614"/>
          </a:xfrm>
        </p:spPr>
        <p:txBody>
          <a:bodyPr>
            <a:normAutofit fontScale="90000"/>
          </a:bodyPr>
          <a:lstStyle/>
          <a:p>
            <a:pPr algn="l"/>
            <a:r>
              <a:rPr lang="en-US" sz="2400" b="1" u="sng" dirty="0">
                <a:solidFill>
                  <a:schemeClr val="accent4">
                    <a:lumMod val="75000"/>
                  </a:schemeClr>
                </a:solidFill>
              </a:rPr>
              <a:t>Szirbik, EU Jogrendszere</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0038" y="2183569"/>
            <a:ext cx="10357449" cy="2333167"/>
          </a:xfrm>
        </p:spPr>
        <p:txBody>
          <a:bodyPr>
            <a:normAutofit fontScale="92500" lnSpcReduction="20000"/>
          </a:bodyPr>
          <a:lstStyle/>
          <a:p>
            <a:r>
              <a:rPr lang="en-US" b="1" dirty="0">
                <a:solidFill>
                  <a:schemeClr val="accent4">
                    <a:lumMod val="75000"/>
                  </a:schemeClr>
                </a:solidFill>
              </a:rPr>
              <a:t>A kötelezettségszegési </a:t>
            </a:r>
            <a:r>
              <a:rPr lang="en-US" b="1" dirty="0" err="1">
                <a:solidFill>
                  <a:schemeClr val="accent4">
                    <a:lumMod val="75000"/>
                  </a:schemeClr>
                </a:solidFill>
              </a:rPr>
              <a:t>eljárás</a:t>
            </a:r>
            <a:endParaRPr lang="en-US" b="1" dirty="0">
              <a:solidFill>
                <a:schemeClr val="accent4">
                  <a:lumMod val="75000"/>
                </a:schemeClr>
              </a:solidFill>
            </a:endParaRPr>
          </a:p>
          <a:p>
            <a:pPr algn="just"/>
            <a:endParaRPr lang="en-US" dirty="0">
              <a:solidFill>
                <a:schemeClr val="accent4">
                  <a:lumMod val="75000"/>
                </a:schemeClr>
              </a:solidFill>
            </a:endParaRPr>
          </a:p>
          <a:p>
            <a:pPr algn="just"/>
            <a:r>
              <a:rPr lang="en-US" dirty="0">
                <a:solidFill>
                  <a:schemeClr val="accent4">
                    <a:lumMod val="75000"/>
                  </a:schemeClr>
                </a:solidFill>
              </a:rPr>
              <a:t>Ha </a:t>
            </a:r>
            <a:r>
              <a:rPr lang="en-US" dirty="0" err="1">
                <a:solidFill>
                  <a:schemeClr val="accent4">
                    <a:lumMod val="75000"/>
                  </a:schemeClr>
                </a:solidFill>
              </a:rPr>
              <a:t>az</a:t>
            </a:r>
            <a:r>
              <a:rPr lang="en-US" dirty="0">
                <a:solidFill>
                  <a:schemeClr val="accent4">
                    <a:lumMod val="75000"/>
                  </a:schemeClr>
                </a:solidFill>
              </a:rPr>
              <a:t> </a:t>
            </a:r>
            <a:r>
              <a:rPr lang="en-US" dirty="0" err="1">
                <a:solidFill>
                  <a:schemeClr val="accent4">
                    <a:lumMod val="75000"/>
                  </a:schemeClr>
                </a:solidFill>
              </a:rPr>
              <a:t>érintett</a:t>
            </a:r>
            <a:r>
              <a:rPr lang="en-US" dirty="0">
                <a:solidFill>
                  <a:schemeClr val="accent4">
                    <a:lumMod val="75000"/>
                  </a:schemeClr>
                </a:solidFill>
              </a:rPr>
              <a:t> </a:t>
            </a:r>
            <a:r>
              <a:rPr lang="en-US" dirty="0" err="1">
                <a:solidFill>
                  <a:schemeClr val="accent4">
                    <a:lumMod val="75000"/>
                  </a:schemeClr>
                </a:solidFill>
              </a:rPr>
              <a:t>tagország</a:t>
            </a:r>
            <a:r>
              <a:rPr lang="en-US" dirty="0">
                <a:solidFill>
                  <a:schemeClr val="accent4">
                    <a:lumMod val="75000"/>
                  </a:schemeClr>
                </a:solidFill>
              </a:rPr>
              <a:t> </a:t>
            </a:r>
            <a:r>
              <a:rPr lang="en-US" dirty="0" err="1">
                <a:solidFill>
                  <a:schemeClr val="accent4">
                    <a:lumMod val="75000"/>
                  </a:schemeClr>
                </a:solidFill>
              </a:rPr>
              <a:t>elmulasztja</a:t>
            </a:r>
            <a:r>
              <a:rPr lang="en-US" dirty="0">
                <a:solidFill>
                  <a:schemeClr val="accent4">
                    <a:lumMod val="75000"/>
                  </a:schemeClr>
                </a:solidFill>
              </a:rPr>
              <a:t> </a:t>
            </a:r>
            <a:r>
              <a:rPr lang="en-US" dirty="0" err="1">
                <a:solidFill>
                  <a:schemeClr val="accent4">
                    <a:lumMod val="75000"/>
                  </a:schemeClr>
                </a:solidFill>
              </a:rPr>
              <a:t>értesíteni</a:t>
            </a:r>
            <a:r>
              <a:rPr lang="en-US" dirty="0">
                <a:solidFill>
                  <a:schemeClr val="accent4">
                    <a:lumMod val="75000"/>
                  </a:schemeClr>
                </a:solidFill>
              </a:rPr>
              <a:t> a </a:t>
            </a:r>
            <a:r>
              <a:rPr lang="en-US" dirty="0" err="1">
                <a:solidFill>
                  <a:schemeClr val="accent4">
                    <a:lumMod val="75000"/>
                  </a:schemeClr>
                </a:solidFill>
              </a:rPr>
              <a:t>Bizottságot</a:t>
            </a:r>
            <a:r>
              <a:rPr lang="en-US" dirty="0">
                <a:solidFill>
                  <a:schemeClr val="accent4">
                    <a:lumMod val="75000"/>
                  </a:schemeClr>
                </a:solidFill>
              </a:rPr>
              <a:t> </a:t>
            </a:r>
            <a:r>
              <a:rPr lang="en-US" dirty="0" err="1">
                <a:solidFill>
                  <a:schemeClr val="accent4">
                    <a:lumMod val="75000"/>
                  </a:schemeClr>
                </a:solidFill>
              </a:rPr>
              <a:t>olyan</a:t>
            </a:r>
            <a:r>
              <a:rPr lang="en-US" dirty="0">
                <a:solidFill>
                  <a:schemeClr val="accent4">
                    <a:lumMod val="75000"/>
                  </a:schemeClr>
                </a:solidFill>
              </a:rPr>
              <a:t> </a:t>
            </a:r>
            <a:r>
              <a:rPr lang="en-US" dirty="0" err="1">
                <a:solidFill>
                  <a:schemeClr val="accent4">
                    <a:lumMod val="75000"/>
                  </a:schemeClr>
                </a:solidFill>
              </a:rPr>
              <a:t>intézkedések</a:t>
            </a:r>
            <a:r>
              <a:rPr lang="en-US" dirty="0">
                <a:solidFill>
                  <a:schemeClr val="accent4">
                    <a:lumMod val="75000"/>
                  </a:schemeClr>
                </a:solidFill>
              </a:rPr>
              <a:t> </a:t>
            </a:r>
            <a:r>
              <a:rPr lang="en-US" dirty="0" err="1">
                <a:solidFill>
                  <a:schemeClr val="accent4">
                    <a:lumMod val="75000"/>
                  </a:schemeClr>
                </a:solidFill>
              </a:rPr>
              <a:t>meghozataláról</a:t>
            </a:r>
            <a:r>
              <a:rPr lang="en-US" dirty="0">
                <a:solidFill>
                  <a:schemeClr val="accent4">
                    <a:lumMod val="75000"/>
                  </a:schemeClr>
                </a:solidFill>
              </a:rPr>
              <a:t>, </a:t>
            </a:r>
            <a:r>
              <a:rPr lang="en-US" dirty="0" err="1">
                <a:solidFill>
                  <a:schemeClr val="accent4">
                    <a:lumMod val="75000"/>
                  </a:schemeClr>
                </a:solidFill>
              </a:rPr>
              <a:t>amelyek</a:t>
            </a:r>
            <a:r>
              <a:rPr lang="en-US" dirty="0">
                <a:solidFill>
                  <a:schemeClr val="accent4">
                    <a:lumMod val="75000"/>
                  </a:schemeClr>
                </a:solidFill>
              </a:rPr>
              <a:t> </a:t>
            </a:r>
            <a:r>
              <a:rPr lang="en-US" dirty="0" err="1">
                <a:solidFill>
                  <a:schemeClr val="accent4">
                    <a:lumMod val="75000"/>
                  </a:schemeClr>
                </a:solidFill>
              </a:rPr>
              <a:t>teljes</a:t>
            </a:r>
            <a:r>
              <a:rPr lang="en-US" dirty="0">
                <a:solidFill>
                  <a:schemeClr val="accent4">
                    <a:lumMod val="75000"/>
                  </a:schemeClr>
                </a:solidFill>
              </a:rPr>
              <a:t> </a:t>
            </a:r>
            <a:r>
              <a:rPr lang="en-US" dirty="0" err="1">
                <a:solidFill>
                  <a:schemeClr val="accent4">
                    <a:lumMod val="75000"/>
                  </a:schemeClr>
                </a:solidFill>
              </a:rPr>
              <a:t>mértékben</a:t>
            </a:r>
            <a:r>
              <a:rPr lang="en-US" dirty="0">
                <a:solidFill>
                  <a:schemeClr val="accent4">
                    <a:lumMod val="75000"/>
                  </a:schemeClr>
                </a:solidFill>
              </a:rPr>
              <a:t> </a:t>
            </a:r>
            <a:r>
              <a:rPr lang="en-US" dirty="0" err="1">
                <a:solidFill>
                  <a:schemeClr val="accent4">
                    <a:lumMod val="75000"/>
                  </a:schemeClr>
                </a:solidFill>
              </a:rPr>
              <a:t>átültetik</a:t>
            </a:r>
            <a:r>
              <a:rPr lang="en-US" dirty="0">
                <a:solidFill>
                  <a:schemeClr val="accent4">
                    <a:lumMod val="75000"/>
                  </a:schemeClr>
                </a:solidFill>
              </a:rPr>
              <a:t> a </a:t>
            </a:r>
            <a:r>
              <a:rPr lang="en-US" dirty="0" err="1">
                <a:solidFill>
                  <a:schemeClr val="accent4">
                    <a:lumMod val="75000"/>
                  </a:schemeClr>
                </a:solidFill>
              </a:rPr>
              <a:t>szóban</a:t>
            </a:r>
            <a:r>
              <a:rPr lang="en-US" dirty="0">
                <a:solidFill>
                  <a:schemeClr val="accent4">
                    <a:lumMod val="75000"/>
                  </a:schemeClr>
                </a:solidFill>
              </a:rPr>
              <a:t> </a:t>
            </a:r>
            <a:r>
              <a:rPr lang="en-US" dirty="0" err="1">
                <a:solidFill>
                  <a:schemeClr val="accent4">
                    <a:lumMod val="75000"/>
                  </a:schemeClr>
                </a:solidFill>
              </a:rPr>
              <a:t>forgó</a:t>
            </a:r>
            <a:r>
              <a:rPr lang="en-US" dirty="0">
                <a:solidFill>
                  <a:schemeClr val="accent4">
                    <a:lumMod val="75000"/>
                  </a:schemeClr>
                </a:solidFill>
              </a:rPr>
              <a:t> </a:t>
            </a:r>
            <a:r>
              <a:rPr lang="en-US" dirty="0" err="1">
                <a:solidFill>
                  <a:schemeClr val="accent4">
                    <a:lumMod val="75000"/>
                  </a:schemeClr>
                </a:solidFill>
              </a:rPr>
              <a:t>irányelv</a:t>
            </a:r>
            <a:r>
              <a:rPr lang="en-US" dirty="0">
                <a:solidFill>
                  <a:schemeClr val="accent4">
                    <a:lumMod val="75000"/>
                  </a:schemeClr>
                </a:solidFill>
              </a:rPr>
              <a:t> </a:t>
            </a:r>
            <a:r>
              <a:rPr lang="en-US" dirty="0" err="1">
                <a:solidFill>
                  <a:schemeClr val="accent4">
                    <a:lumMod val="75000"/>
                  </a:schemeClr>
                </a:solidFill>
              </a:rPr>
              <a:t>rendelkezéseit</a:t>
            </a:r>
            <a:r>
              <a:rPr lang="en-US" dirty="0">
                <a:solidFill>
                  <a:schemeClr val="accent4">
                    <a:lumMod val="75000"/>
                  </a:schemeClr>
                </a:solidFill>
              </a:rPr>
              <a:t>, </a:t>
            </a:r>
            <a:r>
              <a:rPr lang="en-US" dirty="0" err="1">
                <a:solidFill>
                  <a:schemeClr val="accent4">
                    <a:lumMod val="75000"/>
                  </a:schemeClr>
                </a:solidFill>
              </a:rPr>
              <a:t>illetve</a:t>
            </a:r>
            <a:r>
              <a:rPr lang="en-US" dirty="0">
                <a:solidFill>
                  <a:schemeClr val="accent4">
                    <a:lumMod val="75000"/>
                  </a:schemeClr>
                </a:solidFill>
              </a:rPr>
              <a:t> </a:t>
            </a:r>
            <a:r>
              <a:rPr lang="en-US" dirty="0" err="1">
                <a:solidFill>
                  <a:schemeClr val="accent4">
                    <a:lumMod val="75000"/>
                  </a:schemeClr>
                </a:solidFill>
              </a:rPr>
              <a:t>nem</a:t>
            </a:r>
            <a:r>
              <a:rPr lang="en-US" dirty="0">
                <a:solidFill>
                  <a:schemeClr val="accent4">
                    <a:lumMod val="75000"/>
                  </a:schemeClr>
                </a:solidFill>
              </a:rPr>
              <a:t> </a:t>
            </a:r>
            <a:r>
              <a:rPr lang="en-US" dirty="0" err="1">
                <a:solidFill>
                  <a:schemeClr val="accent4">
                    <a:lumMod val="75000"/>
                  </a:schemeClr>
                </a:solidFill>
              </a:rPr>
              <a:t>szünteti</a:t>
            </a:r>
            <a:r>
              <a:rPr lang="en-US" dirty="0">
                <a:solidFill>
                  <a:schemeClr val="accent4">
                    <a:lumMod val="75000"/>
                  </a:schemeClr>
                </a:solidFill>
              </a:rPr>
              <a:t> meg </a:t>
            </a:r>
            <a:r>
              <a:rPr lang="en-US" dirty="0" err="1">
                <a:solidFill>
                  <a:schemeClr val="accent4">
                    <a:lumMod val="75000"/>
                  </a:schemeClr>
                </a:solidFill>
              </a:rPr>
              <a:t>az</a:t>
            </a:r>
            <a:r>
              <a:rPr lang="en-US" dirty="0">
                <a:solidFill>
                  <a:schemeClr val="accent4">
                    <a:lumMod val="75000"/>
                  </a:schemeClr>
                </a:solidFill>
              </a:rPr>
              <a:t> </a:t>
            </a:r>
            <a:r>
              <a:rPr lang="en-US" dirty="0" err="1">
                <a:solidFill>
                  <a:schemeClr val="accent4">
                    <a:lumMod val="75000"/>
                  </a:schemeClr>
                </a:solidFill>
              </a:rPr>
              <a:t>uniós</a:t>
            </a:r>
            <a:r>
              <a:rPr lang="en-US" dirty="0">
                <a:solidFill>
                  <a:schemeClr val="accent4">
                    <a:lumMod val="75000"/>
                  </a:schemeClr>
                </a:solidFill>
              </a:rPr>
              <a:t> jog </a:t>
            </a:r>
            <a:r>
              <a:rPr lang="en-US" dirty="0" err="1">
                <a:solidFill>
                  <a:schemeClr val="accent4">
                    <a:lumMod val="75000"/>
                  </a:schemeClr>
                </a:solidFill>
              </a:rPr>
              <a:t>vélelmezett</a:t>
            </a:r>
            <a:r>
              <a:rPr lang="en-US" dirty="0">
                <a:solidFill>
                  <a:schemeClr val="accent4">
                    <a:lumMod val="75000"/>
                  </a:schemeClr>
                </a:solidFill>
              </a:rPr>
              <a:t> </a:t>
            </a:r>
            <a:r>
              <a:rPr lang="en-US" dirty="0" err="1">
                <a:solidFill>
                  <a:schemeClr val="accent4">
                    <a:lumMod val="75000"/>
                  </a:schemeClr>
                </a:solidFill>
              </a:rPr>
              <a:t>megsértését</a:t>
            </a:r>
            <a:r>
              <a:rPr lang="en-US" dirty="0">
                <a:solidFill>
                  <a:schemeClr val="accent4">
                    <a:lumMod val="75000"/>
                  </a:schemeClr>
                </a:solidFill>
              </a:rPr>
              <a:t> </a:t>
            </a:r>
            <a:r>
              <a:rPr lang="en-US" dirty="0" err="1">
                <a:solidFill>
                  <a:schemeClr val="accent4">
                    <a:lumMod val="75000"/>
                  </a:schemeClr>
                </a:solidFill>
              </a:rPr>
              <a:t>eredményező</a:t>
            </a:r>
            <a:r>
              <a:rPr lang="en-US" dirty="0">
                <a:solidFill>
                  <a:schemeClr val="accent4">
                    <a:lumMod val="75000"/>
                  </a:schemeClr>
                </a:solidFill>
              </a:rPr>
              <a:t> </a:t>
            </a:r>
            <a:r>
              <a:rPr lang="en-US" dirty="0" err="1">
                <a:solidFill>
                  <a:schemeClr val="accent4">
                    <a:lumMod val="75000"/>
                  </a:schemeClr>
                </a:solidFill>
              </a:rPr>
              <a:t>helyzetet</a:t>
            </a:r>
            <a:r>
              <a:rPr lang="en-US" dirty="0">
                <a:solidFill>
                  <a:schemeClr val="accent4">
                    <a:lumMod val="75000"/>
                  </a:schemeClr>
                </a:solidFill>
              </a:rPr>
              <a:t>, a </a:t>
            </a:r>
            <a:r>
              <a:rPr lang="en-US" dirty="0" err="1">
                <a:solidFill>
                  <a:schemeClr val="accent4">
                    <a:lumMod val="75000"/>
                  </a:schemeClr>
                </a:solidFill>
              </a:rPr>
              <a:t>Bizottság</a:t>
            </a:r>
            <a:r>
              <a:rPr lang="en-US" dirty="0">
                <a:solidFill>
                  <a:schemeClr val="accent4">
                    <a:lumMod val="75000"/>
                  </a:schemeClr>
                </a:solidFill>
              </a:rPr>
              <a:t> </a:t>
            </a:r>
            <a:r>
              <a:rPr lang="en-US" dirty="0" err="1">
                <a:solidFill>
                  <a:schemeClr val="accent4">
                    <a:lumMod val="75000"/>
                  </a:schemeClr>
                </a:solidFill>
              </a:rPr>
              <a:t>hivatalos</a:t>
            </a:r>
            <a:r>
              <a:rPr lang="en-US" dirty="0">
                <a:solidFill>
                  <a:schemeClr val="accent4">
                    <a:lumMod val="75000"/>
                  </a:schemeClr>
                </a:solidFill>
              </a:rPr>
              <a:t> kötelezettségszegési </a:t>
            </a:r>
            <a:r>
              <a:rPr lang="en-US" dirty="0" err="1">
                <a:solidFill>
                  <a:schemeClr val="accent4">
                    <a:lumMod val="75000"/>
                  </a:schemeClr>
                </a:solidFill>
              </a:rPr>
              <a:t>eljárást</a:t>
            </a:r>
            <a:r>
              <a:rPr lang="en-US" dirty="0">
                <a:solidFill>
                  <a:schemeClr val="accent4">
                    <a:lumMod val="75000"/>
                  </a:schemeClr>
                </a:solidFill>
              </a:rPr>
              <a:t> </a:t>
            </a:r>
            <a:r>
              <a:rPr lang="en-US" dirty="0" err="1">
                <a:solidFill>
                  <a:schemeClr val="accent4">
                    <a:lumMod val="75000"/>
                  </a:schemeClr>
                </a:solidFill>
              </a:rPr>
              <a:t>indíthat</a:t>
            </a:r>
            <a:r>
              <a:rPr lang="en-US" dirty="0">
                <a:solidFill>
                  <a:schemeClr val="accent4">
                    <a:lumMod val="75000"/>
                  </a:schemeClr>
                </a:solidFill>
              </a:rPr>
              <a:t> </a:t>
            </a:r>
            <a:r>
              <a:rPr lang="en-US" dirty="0" err="1">
                <a:solidFill>
                  <a:schemeClr val="accent4">
                    <a:lumMod val="75000"/>
                  </a:schemeClr>
                </a:solidFill>
              </a:rPr>
              <a:t>ellene</a:t>
            </a:r>
            <a:r>
              <a:rPr lang="en-US" dirty="0">
                <a:solidFill>
                  <a:schemeClr val="accent4">
                    <a:lumMod val="75000"/>
                  </a:schemeClr>
                </a:solidFill>
              </a:rPr>
              <a:t>. Az </a:t>
            </a:r>
            <a:r>
              <a:rPr lang="en-US" dirty="0" err="1">
                <a:solidFill>
                  <a:schemeClr val="accent4">
                    <a:lumMod val="75000"/>
                  </a:schemeClr>
                </a:solidFill>
              </a:rPr>
              <a:t>elsődleges</a:t>
            </a:r>
            <a:r>
              <a:rPr lang="en-US" dirty="0">
                <a:solidFill>
                  <a:schemeClr val="accent4">
                    <a:lumMod val="75000"/>
                  </a:schemeClr>
                </a:solidFill>
              </a:rPr>
              <a:t> jog </a:t>
            </a:r>
            <a:r>
              <a:rPr lang="en-US" dirty="0" err="1">
                <a:solidFill>
                  <a:schemeClr val="accent4">
                    <a:lumMod val="75000"/>
                  </a:schemeClr>
                </a:solidFill>
              </a:rPr>
              <a:t>részletesen</a:t>
            </a:r>
            <a:r>
              <a:rPr lang="en-US" dirty="0">
                <a:solidFill>
                  <a:schemeClr val="accent4">
                    <a:lumMod val="75000"/>
                  </a:schemeClr>
                </a:solidFill>
              </a:rPr>
              <a:t> </a:t>
            </a:r>
            <a:r>
              <a:rPr lang="en-US" dirty="0" err="1">
                <a:solidFill>
                  <a:schemeClr val="accent4">
                    <a:lumMod val="75000"/>
                  </a:schemeClr>
                </a:solidFill>
              </a:rPr>
              <a:t>meghatározza</a:t>
            </a:r>
            <a:r>
              <a:rPr lang="en-US" dirty="0">
                <a:solidFill>
                  <a:schemeClr val="accent4">
                    <a:lumMod val="75000"/>
                  </a:schemeClr>
                </a:solidFill>
              </a:rPr>
              <a:t> </a:t>
            </a:r>
            <a:r>
              <a:rPr lang="en-US" dirty="0" err="1">
                <a:solidFill>
                  <a:schemeClr val="accent4">
                    <a:lumMod val="75000"/>
                  </a:schemeClr>
                </a:solidFill>
              </a:rPr>
              <a:t>az</a:t>
            </a:r>
            <a:r>
              <a:rPr lang="en-US" dirty="0">
                <a:solidFill>
                  <a:schemeClr val="accent4">
                    <a:lumMod val="75000"/>
                  </a:schemeClr>
                </a:solidFill>
              </a:rPr>
              <a:t> </a:t>
            </a:r>
            <a:r>
              <a:rPr lang="en-US" dirty="0" err="1">
                <a:solidFill>
                  <a:schemeClr val="accent4">
                    <a:lumMod val="75000"/>
                  </a:schemeClr>
                </a:solidFill>
              </a:rPr>
              <a:t>eljárás</a:t>
            </a:r>
            <a:r>
              <a:rPr lang="en-US" dirty="0">
                <a:solidFill>
                  <a:schemeClr val="accent4">
                    <a:lumMod val="75000"/>
                  </a:schemeClr>
                </a:solidFill>
              </a:rPr>
              <a:t> </a:t>
            </a:r>
            <a:r>
              <a:rPr lang="en-US" dirty="0" err="1">
                <a:solidFill>
                  <a:schemeClr val="accent4">
                    <a:lumMod val="75000"/>
                  </a:schemeClr>
                </a:solidFill>
              </a:rPr>
              <a:t>szakaszait</a:t>
            </a:r>
            <a:r>
              <a:rPr lang="en-US" dirty="0">
                <a:solidFill>
                  <a:schemeClr val="accent4">
                    <a:lumMod val="75000"/>
                  </a:schemeClr>
                </a:solidFill>
              </a:rPr>
              <a:t>, </a:t>
            </a:r>
            <a:r>
              <a:rPr lang="en-US" dirty="0" err="1">
                <a:solidFill>
                  <a:schemeClr val="accent4">
                    <a:lumMod val="75000"/>
                  </a:schemeClr>
                </a:solidFill>
              </a:rPr>
              <a:t>melyek</a:t>
            </a:r>
            <a:r>
              <a:rPr lang="en-US" dirty="0">
                <a:solidFill>
                  <a:schemeClr val="accent4">
                    <a:lumMod val="75000"/>
                  </a:schemeClr>
                </a:solidFill>
              </a:rPr>
              <a:t> </a:t>
            </a:r>
            <a:r>
              <a:rPr lang="en-US" dirty="0" err="1">
                <a:solidFill>
                  <a:schemeClr val="accent4">
                    <a:lumMod val="75000"/>
                  </a:schemeClr>
                </a:solidFill>
              </a:rPr>
              <a:t>mindegyike</a:t>
            </a:r>
            <a:r>
              <a:rPr lang="en-US" dirty="0">
                <a:solidFill>
                  <a:schemeClr val="accent4">
                    <a:lumMod val="75000"/>
                  </a:schemeClr>
                </a:solidFill>
              </a:rPr>
              <a:t> </a:t>
            </a:r>
            <a:r>
              <a:rPr lang="en-US" dirty="0" err="1">
                <a:solidFill>
                  <a:schemeClr val="accent4">
                    <a:lumMod val="75000"/>
                  </a:schemeClr>
                </a:solidFill>
              </a:rPr>
              <a:t>hivatalos</a:t>
            </a:r>
            <a:r>
              <a:rPr lang="en-US" dirty="0">
                <a:solidFill>
                  <a:schemeClr val="accent4">
                    <a:lumMod val="75000"/>
                  </a:schemeClr>
                </a:solidFill>
              </a:rPr>
              <a:t> </a:t>
            </a:r>
            <a:r>
              <a:rPr lang="en-US" dirty="0" err="1">
                <a:solidFill>
                  <a:schemeClr val="accent4">
                    <a:lumMod val="75000"/>
                  </a:schemeClr>
                </a:solidFill>
              </a:rPr>
              <a:t>határozattal</a:t>
            </a:r>
            <a:r>
              <a:rPr lang="en-US" dirty="0">
                <a:solidFill>
                  <a:schemeClr val="accent4">
                    <a:lumMod val="75000"/>
                  </a:schemeClr>
                </a:solidFill>
              </a:rPr>
              <a:t> </a:t>
            </a:r>
            <a:r>
              <a:rPr lang="en-US" dirty="0" err="1">
                <a:solidFill>
                  <a:schemeClr val="accent4">
                    <a:lumMod val="75000"/>
                  </a:schemeClr>
                </a:solidFill>
              </a:rPr>
              <a:t>zárul</a:t>
            </a:r>
            <a:r>
              <a:rPr lang="en-US" dirty="0">
                <a:solidFill>
                  <a:schemeClr val="accent4">
                    <a:lumMod val="75000"/>
                  </a:schemeClr>
                </a:solidFill>
              </a:rPr>
              <a:t> le.</a:t>
            </a: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1571871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701614"/>
          </a:xfrm>
        </p:spPr>
        <p:txBody>
          <a:bodyPr>
            <a:normAutofit fontScale="90000"/>
          </a:bodyPr>
          <a:lstStyle/>
          <a:p>
            <a:pPr algn="l"/>
            <a:r>
              <a:rPr lang="en-US" sz="2400" b="1" u="sng" dirty="0">
                <a:solidFill>
                  <a:schemeClr val="accent4">
                    <a:lumMod val="75000"/>
                  </a:schemeClr>
                </a:solidFill>
              </a:rPr>
              <a:t>Szirbik, EU Jogrendszere</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0038" y="2183569"/>
            <a:ext cx="10357449" cy="2333167"/>
          </a:xfrm>
        </p:spPr>
        <p:txBody>
          <a:bodyPr>
            <a:normAutofit fontScale="62500" lnSpcReduction="20000"/>
          </a:bodyPr>
          <a:lstStyle/>
          <a:p>
            <a:r>
              <a:rPr lang="en-US" b="1" dirty="0">
                <a:solidFill>
                  <a:schemeClr val="accent4">
                    <a:lumMod val="75000"/>
                  </a:schemeClr>
                </a:solidFill>
              </a:rPr>
              <a:t>A kötelezettségszegési </a:t>
            </a:r>
            <a:r>
              <a:rPr lang="en-US" b="1" dirty="0" err="1">
                <a:solidFill>
                  <a:schemeClr val="accent4">
                    <a:lumMod val="75000"/>
                  </a:schemeClr>
                </a:solidFill>
              </a:rPr>
              <a:t>eljárás</a:t>
            </a:r>
            <a:endParaRPr lang="en-US" b="1" dirty="0">
              <a:solidFill>
                <a:schemeClr val="accent4">
                  <a:lumMod val="75000"/>
                </a:schemeClr>
              </a:solidFill>
            </a:endParaRPr>
          </a:p>
          <a:p>
            <a:pPr algn="just"/>
            <a:r>
              <a:rPr lang="en-US" dirty="0" err="1">
                <a:solidFill>
                  <a:schemeClr val="accent4">
                    <a:lumMod val="75000"/>
                  </a:schemeClr>
                </a:solidFill>
              </a:rPr>
              <a:t>Jogalap</a:t>
            </a:r>
            <a:r>
              <a:rPr lang="en-US" dirty="0">
                <a:solidFill>
                  <a:schemeClr val="accent4">
                    <a:lumMod val="75000"/>
                  </a:schemeClr>
                </a:solidFill>
              </a:rPr>
              <a:t>:</a:t>
            </a:r>
          </a:p>
          <a:p>
            <a:pPr algn="just"/>
            <a:r>
              <a:rPr lang="hu-HU" dirty="0">
                <a:solidFill>
                  <a:schemeClr val="accent4">
                    <a:lumMod val="75000"/>
                  </a:schemeClr>
                </a:solidFill>
              </a:rPr>
              <a:t>Az </a:t>
            </a:r>
            <a:r>
              <a:rPr lang="hu-HU" dirty="0" err="1">
                <a:solidFill>
                  <a:schemeClr val="accent4">
                    <a:lumMod val="75000"/>
                  </a:schemeClr>
                </a:solidFill>
              </a:rPr>
              <a:t>EUSZ</a:t>
            </a:r>
            <a:r>
              <a:rPr lang="hu-HU" dirty="0">
                <a:solidFill>
                  <a:schemeClr val="accent4">
                    <a:lumMod val="75000"/>
                  </a:schemeClr>
                </a:solidFill>
              </a:rPr>
              <a:t> 4. cikke – a lojális együttműködés elve;</a:t>
            </a:r>
          </a:p>
          <a:p>
            <a:pPr algn="just"/>
            <a:r>
              <a:rPr lang="hu-HU" dirty="0">
                <a:solidFill>
                  <a:schemeClr val="accent4">
                    <a:lumMod val="75000"/>
                  </a:schemeClr>
                </a:solidFill>
              </a:rPr>
              <a:t>az </a:t>
            </a:r>
            <a:r>
              <a:rPr lang="hu-HU" dirty="0" err="1">
                <a:solidFill>
                  <a:schemeClr val="accent4">
                    <a:lumMod val="75000"/>
                  </a:schemeClr>
                </a:solidFill>
              </a:rPr>
              <a:t>EUSZ</a:t>
            </a:r>
            <a:r>
              <a:rPr lang="hu-HU" dirty="0">
                <a:solidFill>
                  <a:schemeClr val="accent4">
                    <a:lumMod val="75000"/>
                  </a:schemeClr>
                </a:solidFill>
              </a:rPr>
              <a:t> 17. cikke; </a:t>
            </a:r>
          </a:p>
          <a:p>
            <a:pPr algn="just"/>
            <a:r>
              <a:rPr lang="hu-HU" dirty="0">
                <a:solidFill>
                  <a:schemeClr val="accent4">
                    <a:lumMod val="75000"/>
                  </a:schemeClr>
                </a:solidFill>
              </a:rPr>
              <a:t>az </a:t>
            </a:r>
            <a:r>
              <a:rPr lang="hu-HU" dirty="0" err="1">
                <a:solidFill>
                  <a:schemeClr val="accent4">
                    <a:lumMod val="75000"/>
                  </a:schemeClr>
                </a:solidFill>
              </a:rPr>
              <a:t>EUMSZ</a:t>
            </a:r>
            <a:r>
              <a:rPr lang="hu-HU" dirty="0">
                <a:solidFill>
                  <a:schemeClr val="accent4">
                    <a:lumMod val="75000"/>
                  </a:schemeClr>
                </a:solidFill>
              </a:rPr>
              <a:t> 258. cikke / az Euratom-szerződés </a:t>
            </a:r>
            <a:r>
              <a:rPr lang="hu-HU" dirty="0" err="1">
                <a:solidFill>
                  <a:schemeClr val="accent4">
                    <a:lumMod val="75000"/>
                  </a:schemeClr>
                </a:solidFill>
              </a:rPr>
              <a:t>106a</a:t>
            </a:r>
            <a:r>
              <a:rPr lang="hu-HU" dirty="0">
                <a:solidFill>
                  <a:schemeClr val="accent4">
                    <a:lumMod val="75000"/>
                  </a:schemeClr>
                </a:solidFill>
              </a:rPr>
              <a:t>. cikke  – kötelezettségszegési eljárás;</a:t>
            </a:r>
          </a:p>
          <a:p>
            <a:pPr algn="just"/>
            <a:r>
              <a:rPr lang="hu-HU" dirty="0">
                <a:solidFill>
                  <a:schemeClr val="accent4">
                    <a:lumMod val="75000"/>
                  </a:schemeClr>
                </a:solidFill>
              </a:rPr>
              <a:t>az </a:t>
            </a:r>
            <a:r>
              <a:rPr lang="hu-HU" dirty="0" err="1">
                <a:solidFill>
                  <a:schemeClr val="accent4">
                    <a:lumMod val="75000"/>
                  </a:schemeClr>
                </a:solidFill>
              </a:rPr>
              <a:t>EUMSZ</a:t>
            </a:r>
            <a:r>
              <a:rPr lang="hu-HU" dirty="0">
                <a:solidFill>
                  <a:schemeClr val="accent4">
                    <a:lumMod val="75000"/>
                  </a:schemeClr>
                </a:solidFill>
              </a:rPr>
              <a:t> 260. cikkének (2) bekezdése – a Bíróság újbóli megkeresése az első bírósági ítélet figyelmen kívül hagyása esetén;</a:t>
            </a:r>
          </a:p>
          <a:p>
            <a:pPr algn="just"/>
            <a:r>
              <a:rPr lang="hu-HU" dirty="0">
                <a:solidFill>
                  <a:schemeClr val="accent4">
                    <a:lumMod val="75000"/>
                  </a:schemeClr>
                </a:solidFill>
              </a:rPr>
              <a:t>az </a:t>
            </a:r>
            <a:r>
              <a:rPr lang="hu-HU" dirty="0" err="1">
                <a:solidFill>
                  <a:schemeClr val="accent4">
                    <a:lumMod val="75000"/>
                  </a:schemeClr>
                </a:solidFill>
              </a:rPr>
              <a:t>EUMSZ</a:t>
            </a:r>
            <a:r>
              <a:rPr lang="hu-HU" dirty="0">
                <a:solidFill>
                  <a:schemeClr val="accent4">
                    <a:lumMod val="75000"/>
                  </a:schemeClr>
                </a:solidFill>
              </a:rPr>
              <a:t> 260. cikkének (3) bekezdése – pénzügyi szankciók a végrehajtási intézkedések bejelentésének elmulasztása miatt.</a:t>
            </a:r>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4239754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690112"/>
          </a:xfrm>
        </p:spPr>
        <p:txBody>
          <a:bodyPr>
            <a:normAutofit fontScale="90000"/>
          </a:bodyPr>
          <a:lstStyle/>
          <a:p>
            <a:pPr algn="l"/>
            <a:r>
              <a:rPr lang="en-US" sz="2400" b="1" u="sng" dirty="0">
                <a:solidFill>
                  <a:schemeClr val="accent4">
                    <a:lumMod val="75000"/>
                  </a:schemeClr>
                </a:solidFill>
              </a:rPr>
              <a:t>Szirbik, EU Jogrendszere</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063970"/>
          </a:xfrm>
        </p:spPr>
        <p:txBody>
          <a:bodyPr>
            <a:normAutofit/>
          </a:bodyPr>
          <a:lstStyle/>
          <a:p>
            <a:r>
              <a:rPr lang="hu-HU" b="1" dirty="0">
                <a:solidFill>
                  <a:schemeClr val="accent4">
                    <a:lumMod val="75000"/>
                  </a:schemeClr>
                </a:solidFill>
              </a:rPr>
              <a:t>1. </a:t>
            </a:r>
            <a:r>
              <a:rPr lang="hu-HU" b="1" dirty="0" err="1">
                <a:solidFill>
                  <a:schemeClr val="accent4">
                    <a:lumMod val="75000"/>
                  </a:schemeClr>
                </a:solidFill>
              </a:rPr>
              <a:t>Felszólitó</a:t>
            </a:r>
            <a:r>
              <a:rPr lang="hu-HU" b="1" dirty="0">
                <a:solidFill>
                  <a:schemeClr val="accent4">
                    <a:lumMod val="75000"/>
                  </a:schemeClr>
                </a:solidFill>
              </a:rPr>
              <a:t> levél</a:t>
            </a:r>
          </a:p>
          <a:p>
            <a:pPr algn="just"/>
            <a:r>
              <a:rPr lang="hu-HU" b="1" dirty="0">
                <a:solidFill>
                  <a:schemeClr val="accent4">
                    <a:lumMod val="75000"/>
                  </a:schemeClr>
                </a:solidFill>
              </a:rPr>
              <a:t>A Bizottság felszólító levelet küld, melyben további információkat kér az érintett országtól. Ez utóbbinak a megszabott határidőn, rendszerint két hónapon belül részletes választ kell adnia a Bizottság felvetéseire.</a:t>
            </a:r>
          </a:p>
        </p:txBody>
      </p:sp>
    </p:spTree>
    <p:extLst>
      <p:ext uri="{BB962C8B-B14F-4D97-AF65-F5344CB8AC3E}">
        <p14:creationId xmlns:p14="http://schemas.microsoft.com/office/powerpoint/2010/main" val="954342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621101"/>
          </a:xfrm>
        </p:spPr>
        <p:txBody>
          <a:bodyPr>
            <a:normAutofit fontScale="90000"/>
          </a:bodyPr>
          <a:lstStyle/>
          <a:p>
            <a:pPr algn="l"/>
            <a:r>
              <a:rPr lang="en-US" sz="2400" b="1" u="sng" dirty="0">
                <a:solidFill>
                  <a:schemeClr val="accent4">
                    <a:lumMod val="75000"/>
                  </a:schemeClr>
                </a:solidFill>
              </a:rPr>
              <a:t/>
            </a:r>
            <a:br>
              <a:rPr lang="en-US" sz="2400" b="1" u="sng" dirty="0">
                <a:solidFill>
                  <a:schemeClr val="accent4">
                    <a:lumMod val="75000"/>
                  </a:schemeClr>
                </a:solidFill>
              </a:rPr>
            </a:br>
            <a:r>
              <a:rPr lang="en-US" sz="2400" b="1" u="sng" dirty="0">
                <a:solidFill>
                  <a:schemeClr val="accent4">
                    <a:lumMod val="75000"/>
                  </a:schemeClr>
                </a:solidFill>
              </a:rPr>
              <a:t>Szirbik, EU Jogrendszere</a:t>
            </a: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150234"/>
          </a:xfrm>
        </p:spPr>
        <p:txBody>
          <a:bodyPr>
            <a:normAutofit/>
          </a:bodyPr>
          <a:lstStyle/>
          <a:p>
            <a:r>
              <a:rPr lang="en-US" b="1" dirty="0">
                <a:solidFill>
                  <a:schemeClr val="accent4">
                    <a:lumMod val="75000"/>
                  </a:schemeClr>
                </a:solidFill>
              </a:rPr>
              <a:t>2. I</a:t>
            </a:r>
            <a:r>
              <a:rPr lang="hu-HU" b="1" dirty="0" err="1">
                <a:solidFill>
                  <a:schemeClr val="accent4">
                    <a:lumMod val="75000"/>
                  </a:schemeClr>
                </a:solidFill>
              </a:rPr>
              <a:t>ndokolással</a:t>
            </a:r>
            <a:r>
              <a:rPr lang="hu-HU" b="1" dirty="0">
                <a:solidFill>
                  <a:schemeClr val="accent4">
                    <a:lumMod val="75000"/>
                  </a:schemeClr>
                </a:solidFill>
              </a:rPr>
              <a:t> ellátott vélemény</a:t>
            </a:r>
            <a:endParaRPr lang="en-US" b="1" dirty="0">
              <a:solidFill>
                <a:schemeClr val="accent4">
                  <a:lumMod val="75000"/>
                </a:schemeClr>
              </a:solidFill>
            </a:endParaRPr>
          </a:p>
          <a:p>
            <a:pPr algn="just"/>
            <a:r>
              <a:rPr lang="hu-HU" dirty="0">
                <a:solidFill>
                  <a:schemeClr val="accent4">
                    <a:lumMod val="75000"/>
                  </a:schemeClr>
                </a:solidFill>
              </a:rPr>
              <a:t>Ha a Bizottság arra a megállapításra jut, hogy az ország nem teljesíti az uniós jog szerinti kötelezettségeit, indokolással ellátott vélemény formájában hivatalosan felkérheti az érintett tagállamot, hogy tartsa be az uniós jogszabályokat. Az indokolással ellátott véleményben a Bizottság kifejti, miért ítéli úgy, hogy az adott ország nem teljesíti az uniós jogot. Felkéri továbbá a tagországot, hogy tájékoztassa a Bizottságot a helyzet megoldása érdekében hozott intézkedésekről. Erre vonatkozóan rendszerint szintén kéthónapos határidőt ír elő.</a:t>
            </a:r>
          </a:p>
        </p:txBody>
      </p:sp>
    </p:spTree>
    <p:extLst>
      <p:ext uri="{BB962C8B-B14F-4D97-AF65-F5344CB8AC3E}">
        <p14:creationId xmlns:p14="http://schemas.microsoft.com/office/powerpoint/2010/main" val="3543022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644104"/>
          </a:xfrm>
        </p:spPr>
        <p:txBody>
          <a:bodyPr>
            <a:normAutofit/>
          </a:bodyPr>
          <a:lstStyle/>
          <a:p>
            <a:pPr algn="l"/>
            <a:r>
              <a:rPr lang="en-US" sz="2000" b="1" i="1" dirty="0">
                <a:solidFill>
                  <a:schemeClr val="accent4">
                    <a:lumMod val="75000"/>
                  </a:schemeClr>
                </a:solidFill>
              </a:rPr>
              <a:t/>
            </a:r>
            <a:br>
              <a:rPr lang="en-US" sz="2000" b="1" i="1" dirty="0">
                <a:solidFill>
                  <a:schemeClr val="accent4">
                    <a:lumMod val="75000"/>
                  </a:schemeClr>
                </a:solidFill>
              </a:rPr>
            </a:br>
            <a:r>
              <a:rPr lang="en-US" sz="2000" b="1" i="1" dirty="0">
                <a:solidFill>
                  <a:schemeClr val="accent4">
                    <a:lumMod val="75000"/>
                  </a:schemeClr>
                </a:solidFill>
              </a:rPr>
              <a:t>Szirbik, EU Jogrendszere</a:t>
            </a:r>
            <a:endParaRPr lang="en-US" sz="20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1420483" y="2070340"/>
            <a:ext cx="9144000" cy="4491485"/>
          </a:xfrm>
        </p:spPr>
        <p:txBody>
          <a:bodyPr>
            <a:normAutofit/>
          </a:bodyPr>
          <a:lstStyle/>
          <a:p>
            <a:r>
              <a:rPr lang="en-US" sz="2000" b="1" dirty="0">
                <a:solidFill>
                  <a:schemeClr val="accent4">
                    <a:lumMod val="75000"/>
                  </a:schemeClr>
                </a:solidFill>
              </a:rPr>
              <a:t>3. EU </a:t>
            </a:r>
            <a:r>
              <a:rPr lang="en-US" sz="2000" b="1" dirty="0" err="1">
                <a:solidFill>
                  <a:schemeClr val="accent4">
                    <a:lumMod val="75000"/>
                  </a:schemeClr>
                </a:solidFill>
              </a:rPr>
              <a:t>Bírósága</a:t>
            </a:r>
            <a:r>
              <a:rPr lang="en-US" sz="2000" b="1" dirty="0">
                <a:solidFill>
                  <a:schemeClr val="accent4">
                    <a:lumMod val="75000"/>
                  </a:schemeClr>
                </a:solidFill>
              </a:rPr>
              <a:t> </a:t>
            </a:r>
            <a:r>
              <a:rPr lang="en-US" sz="2000" b="1" dirty="0" err="1">
                <a:solidFill>
                  <a:schemeClr val="accent4">
                    <a:lumMod val="75000"/>
                  </a:schemeClr>
                </a:solidFill>
              </a:rPr>
              <a:t>előtti</a:t>
            </a:r>
            <a:r>
              <a:rPr lang="en-US" sz="2000" b="1" dirty="0">
                <a:solidFill>
                  <a:schemeClr val="accent4">
                    <a:lumMod val="75000"/>
                  </a:schemeClr>
                </a:solidFill>
              </a:rPr>
              <a:t> </a:t>
            </a:r>
            <a:r>
              <a:rPr lang="en-US" sz="2000" b="1" dirty="0" err="1">
                <a:solidFill>
                  <a:schemeClr val="accent4">
                    <a:lumMod val="75000"/>
                  </a:schemeClr>
                </a:solidFill>
              </a:rPr>
              <a:t>szakasz</a:t>
            </a:r>
            <a:endParaRPr lang="hu-HU" sz="2000" b="1" dirty="0">
              <a:solidFill>
                <a:schemeClr val="accent4">
                  <a:lumMod val="75000"/>
                </a:schemeClr>
              </a:solidFill>
            </a:endParaRPr>
          </a:p>
          <a:p>
            <a:pPr algn="just"/>
            <a:r>
              <a:rPr lang="hu-HU" sz="2000" dirty="0">
                <a:solidFill>
                  <a:schemeClr val="accent4">
                    <a:lumMod val="75000"/>
                  </a:schemeClr>
                </a:solidFill>
              </a:rPr>
              <a:t>Ha az uniós ország továbbra sem szünteti meg a Bizottság által jogsértőnek ítélt állapotot, a Bizottság az ügyet az EU Bírósága elé utalhatja. </a:t>
            </a:r>
            <a:endParaRPr lang="en-US" sz="2000" dirty="0">
              <a:solidFill>
                <a:schemeClr val="accent4">
                  <a:lumMod val="75000"/>
                </a:schemeClr>
              </a:solidFill>
            </a:endParaRPr>
          </a:p>
          <a:p>
            <a:pPr algn="just"/>
            <a:r>
              <a:rPr lang="hu-HU" sz="2000" dirty="0">
                <a:solidFill>
                  <a:schemeClr val="accent4">
                    <a:lumMod val="75000"/>
                  </a:schemeClr>
                </a:solidFill>
              </a:rPr>
              <a:t>A kötelezettségszegési ügyek többségét általában még azelőtt sikerül rendezni, hogy az ügy a Bíróság elé kerülne.</a:t>
            </a:r>
            <a:endParaRPr lang="en-US" sz="2000" dirty="0">
              <a:solidFill>
                <a:schemeClr val="accent4">
                  <a:lumMod val="75000"/>
                </a:schemeClr>
              </a:solidFill>
            </a:endParaRPr>
          </a:p>
        </p:txBody>
      </p:sp>
    </p:spTree>
    <p:extLst>
      <p:ext uri="{BB962C8B-B14F-4D97-AF65-F5344CB8AC3E}">
        <p14:creationId xmlns:p14="http://schemas.microsoft.com/office/powerpoint/2010/main" val="3643553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563591"/>
          </a:xfrm>
        </p:spPr>
        <p:txBody>
          <a:bodyPr>
            <a:normAutofit/>
          </a:bodyPr>
          <a:lstStyle/>
          <a:p>
            <a:pPr algn="l"/>
            <a:r>
              <a:rPr lang="en-US" sz="2000" b="1" u="sng" dirty="0">
                <a:solidFill>
                  <a:schemeClr val="accent4">
                    <a:lumMod val="75000"/>
                  </a:schemeClr>
                </a:solidFill>
              </a:rPr>
              <a:t>Szirbik, EU Jogrendszere</a:t>
            </a: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1055980" y="1963018"/>
            <a:ext cx="9144000" cy="3782173"/>
          </a:xfrm>
        </p:spPr>
        <p:txBody>
          <a:bodyPr>
            <a:normAutofit/>
          </a:bodyPr>
          <a:lstStyle/>
          <a:p>
            <a:r>
              <a:rPr lang="en-US" b="1" dirty="0">
                <a:solidFill>
                  <a:schemeClr val="accent4">
                    <a:lumMod val="75000"/>
                  </a:schemeClr>
                </a:solidFill>
              </a:rPr>
              <a:t>4. </a:t>
            </a:r>
            <a:r>
              <a:rPr lang="en-US" b="1" dirty="0" err="1">
                <a:solidFill>
                  <a:schemeClr val="accent4">
                    <a:lumMod val="75000"/>
                  </a:schemeClr>
                </a:solidFill>
              </a:rPr>
              <a:t>Szankciók</a:t>
            </a:r>
            <a:r>
              <a:rPr lang="en-US" b="1" dirty="0">
                <a:solidFill>
                  <a:schemeClr val="accent4">
                    <a:lumMod val="75000"/>
                  </a:schemeClr>
                </a:solidFill>
              </a:rPr>
              <a:t> </a:t>
            </a:r>
            <a:r>
              <a:rPr lang="en-US" b="1" dirty="0" err="1">
                <a:solidFill>
                  <a:schemeClr val="accent4">
                    <a:lumMod val="75000"/>
                  </a:schemeClr>
                </a:solidFill>
              </a:rPr>
              <a:t>kivetése</a:t>
            </a:r>
            <a:r>
              <a:rPr lang="en-US" b="1" dirty="0">
                <a:solidFill>
                  <a:schemeClr val="accent4">
                    <a:lumMod val="75000"/>
                  </a:schemeClr>
                </a:solidFill>
              </a:rPr>
              <a:t> </a:t>
            </a:r>
            <a:r>
              <a:rPr lang="en-US" b="1" dirty="0" err="1">
                <a:solidFill>
                  <a:schemeClr val="accent4">
                    <a:lumMod val="75000"/>
                  </a:schemeClr>
                </a:solidFill>
              </a:rPr>
              <a:t>mulasztás</a:t>
            </a:r>
            <a:r>
              <a:rPr lang="en-US" b="1" dirty="0">
                <a:solidFill>
                  <a:schemeClr val="accent4">
                    <a:lumMod val="75000"/>
                  </a:schemeClr>
                </a:solidFill>
              </a:rPr>
              <a:t> </a:t>
            </a:r>
            <a:r>
              <a:rPr lang="en-US" b="1" dirty="0" err="1">
                <a:solidFill>
                  <a:schemeClr val="accent4">
                    <a:lumMod val="75000"/>
                  </a:schemeClr>
                </a:solidFill>
              </a:rPr>
              <a:t>esetében</a:t>
            </a:r>
            <a:endParaRPr lang="en-US" b="1" dirty="0">
              <a:solidFill>
                <a:schemeClr val="accent4">
                  <a:lumMod val="75000"/>
                </a:schemeClr>
              </a:solidFill>
            </a:endParaRPr>
          </a:p>
          <a:p>
            <a:pPr algn="just"/>
            <a:endParaRPr lang="en-US" b="1" dirty="0">
              <a:solidFill>
                <a:schemeClr val="accent4">
                  <a:lumMod val="75000"/>
                </a:schemeClr>
              </a:solidFill>
            </a:endParaRPr>
          </a:p>
          <a:p>
            <a:pPr algn="just"/>
            <a:r>
              <a:rPr lang="en-US" b="1" dirty="0">
                <a:solidFill>
                  <a:schemeClr val="accent4">
                    <a:lumMod val="75000"/>
                  </a:schemeClr>
                </a:solidFill>
              </a:rPr>
              <a:t>Ha </a:t>
            </a:r>
            <a:r>
              <a:rPr lang="en-US" b="1" dirty="0" err="1">
                <a:solidFill>
                  <a:schemeClr val="accent4">
                    <a:lumMod val="75000"/>
                  </a:schemeClr>
                </a:solidFill>
              </a:rPr>
              <a:t>valamelyik</a:t>
            </a:r>
            <a:r>
              <a:rPr lang="en-US" b="1" dirty="0">
                <a:solidFill>
                  <a:schemeClr val="accent4">
                    <a:lumMod val="75000"/>
                  </a:schemeClr>
                </a:solidFill>
              </a:rPr>
              <a:t> </a:t>
            </a:r>
            <a:r>
              <a:rPr lang="en-US" b="1" dirty="0" err="1">
                <a:solidFill>
                  <a:schemeClr val="accent4">
                    <a:lumMod val="75000"/>
                  </a:schemeClr>
                </a:solidFill>
              </a:rPr>
              <a:t>tagállam</a:t>
            </a:r>
            <a:r>
              <a:rPr lang="en-US" b="1" dirty="0">
                <a:solidFill>
                  <a:schemeClr val="accent4">
                    <a:lumMod val="75000"/>
                  </a:schemeClr>
                </a:solidFill>
              </a:rPr>
              <a:t> </a:t>
            </a:r>
            <a:r>
              <a:rPr lang="en-US" b="1" dirty="0" err="1">
                <a:solidFill>
                  <a:schemeClr val="accent4">
                    <a:lumMod val="75000"/>
                  </a:schemeClr>
                </a:solidFill>
              </a:rPr>
              <a:t>egy</a:t>
            </a:r>
            <a:r>
              <a:rPr lang="en-US" b="1" dirty="0">
                <a:solidFill>
                  <a:schemeClr val="accent4">
                    <a:lumMod val="75000"/>
                  </a:schemeClr>
                </a:solidFill>
              </a:rPr>
              <a:t> </a:t>
            </a:r>
            <a:r>
              <a:rPr lang="en-US" b="1" dirty="0" err="1">
                <a:solidFill>
                  <a:schemeClr val="accent4">
                    <a:lumMod val="75000"/>
                  </a:schemeClr>
                </a:solidFill>
              </a:rPr>
              <a:t>adott</a:t>
            </a:r>
            <a:r>
              <a:rPr lang="en-US" b="1" dirty="0">
                <a:solidFill>
                  <a:schemeClr val="accent4">
                    <a:lumMod val="75000"/>
                  </a:schemeClr>
                </a:solidFill>
              </a:rPr>
              <a:t> </a:t>
            </a:r>
            <a:r>
              <a:rPr lang="en-US" b="1" dirty="0" err="1">
                <a:solidFill>
                  <a:schemeClr val="accent4">
                    <a:lumMod val="75000"/>
                  </a:schemeClr>
                </a:solidFill>
              </a:rPr>
              <a:t>irányelv</a:t>
            </a:r>
            <a:r>
              <a:rPr lang="en-US" b="1" dirty="0">
                <a:solidFill>
                  <a:schemeClr val="accent4">
                    <a:lumMod val="75000"/>
                  </a:schemeClr>
                </a:solidFill>
              </a:rPr>
              <a:t> </a:t>
            </a:r>
            <a:r>
              <a:rPr lang="en-US" b="1" dirty="0" err="1">
                <a:solidFill>
                  <a:schemeClr val="accent4">
                    <a:lumMod val="75000"/>
                  </a:schemeClr>
                </a:solidFill>
              </a:rPr>
              <a:t>kapcsán</a:t>
            </a:r>
            <a:r>
              <a:rPr lang="en-US" b="1" dirty="0">
                <a:solidFill>
                  <a:schemeClr val="accent4">
                    <a:lumMod val="75000"/>
                  </a:schemeClr>
                </a:solidFill>
              </a:rPr>
              <a:t> </a:t>
            </a:r>
            <a:r>
              <a:rPr lang="en-US" b="1" dirty="0" err="1">
                <a:solidFill>
                  <a:schemeClr val="accent4">
                    <a:lumMod val="75000"/>
                  </a:schemeClr>
                </a:solidFill>
              </a:rPr>
              <a:t>elmulasztja</a:t>
            </a:r>
            <a:r>
              <a:rPr lang="en-US" b="1" dirty="0">
                <a:solidFill>
                  <a:schemeClr val="accent4">
                    <a:lumMod val="75000"/>
                  </a:schemeClr>
                </a:solidFill>
              </a:rPr>
              <a:t> </a:t>
            </a:r>
            <a:r>
              <a:rPr lang="en-US" b="1" dirty="0" err="1">
                <a:solidFill>
                  <a:schemeClr val="accent4">
                    <a:lumMod val="75000"/>
                  </a:schemeClr>
                </a:solidFill>
              </a:rPr>
              <a:t>értesíteni</a:t>
            </a:r>
            <a:r>
              <a:rPr lang="en-US" b="1" dirty="0">
                <a:solidFill>
                  <a:schemeClr val="accent4">
                    <a:lumMod val="75000"/>
                  </a:schemeClr>
                </a:solidFill>
              </a:rPr>
              <a:t> a </a:t>
            </a:r>
            <a:r>
              <a:rPr lang="en-US" b="1" dirty="0" err="1">
                <a:solidFill>
                  <a:schemeClr val="accent4">
                    <a:lumMod val="75000"/>
                  </a:schemeClr>
                </a:solidFill>
              </a:rPr>
              <a:t>Bizottságot</a:t>
            </a:r>
            <a:r>
              <a:rPr lang="en-US" b="1" dirty="0">
                <a:solidFill>
                  <a:schemeClr val="accent4">
                    <a:lumMod val="75000"/>
                  </a:schemeClr>
                </a:solidFill>
              </a:rPr>
              <a:t> </a:t>
            </a:r>
            <a:r>
              <a:rPr lang="en-US" b="1" dirty="0" err="1">
                <a:solidFill>
                  <a:schemeClr val="accent4">
                    <a:lumMod val="75000"/>
                  </a:schemeClr>
                </a:solidFill>
              </a:rPr>
              <a:t>arról</a:t>
            </a:r>
            <a:r>
              <a:rPr lang="en-US" b="1" dirty="0">
                <a:solidFill>
                  <a:schemeClr val="accent4">
                    <a:lumMod val="75000"/>
                  </a:schemeClr>
                </a:solidFill>
              </a:rPr>
              <a:t>, </a:t>
            </a:r>
            <a:r>
              <a:rPr lang="en-US" b="1" dirty="0" err="1">
                <a:solidFill>
                  <a:schemeClr val="accent4">
                    <a:lumMod val="75000"/>
                  </a:schemeClr>
                </a:solidFill>
              </a:rPr>
              <a:t>hogy</a:t>
            </a:r>
            <a:r>
              <a:rPr lang="en-US" b="1" dirty="0">
                <a:solidFill>
                  <a:schemeClr val="accent4">
                    <a:lumMod val="75000"/>
                  </a:schemeClr>
                </a:solidFill>
              </a:rPr>
              <a:t> </a:t>
            </a:r>
            <a:r>
              <a:rPr lang="en-US" b="1" dirty="0" err="1">
                <a:solidFill>
                  <a:schemeClr val="accent4">
                    <a:lumMod val="75000"/>
                  </a:schemeClr>
                </a:solidFill>
              </a:rPr>
              <a:t>végrehajtási</a:t>
            </a:r>
            <a:r>
              <a:rPr lang="en-US" b="1" dirty="0">
                <a:solidFill>
                  <a:schemeClr val="accent4">
                    <a:lumMod val="75000"/>
                  </a:schemeClr>
                </a:solidFill>
              </a:rPr>
              <a:t> </a:t>
            </a:r>
            <a:r>
              <a:rPr lang="en-US" b="1" dirty="0" err="1">
                <a:solidFill>
                  <a:schemeClr val="accent4">
                    <a:lumMod val="75000"/>
                  </a:schemeClr>
                </a:solidFill>
              </a:rPr>
              <a:t>intézkedéseket</a:t>
            </a:r>
            <a:r>
              <a:rPr lang="en-US" b="1" dirty="0">
                <a:solidFill>
                  <a:schemeClr val="accent4">
                    <a:lumMod val="75000"/>
                  </a:schemeClr>
                </a:solidFill>
              </a:rPr>
              <a:t> </a:t>
            </a:r>
            <a:r>
              <a:rPr lang="en-US" b="1" dirty="0" err="1">
                <a:solidFill>
                  <a:schemeClr val="accent4">
                    <a:lumMod val="75000"/>
                  </a:schemeClr>
                </a:solidFill>
              </a:rPr>
              <a:t>hozott</a:t>
            </a:r>
            <a:r>
              <a:rPr lang="en-US" b="1" dirty="0">
                <a:solidFill>
                  <a:schemeClr val="accent4">
                    <a:lumMod val="75000"/>
                  </a:schemeClr>
                </a:solidFill>
              </a:rPr>
              <a:t>, </a:t>
            </a:r>
            <a:r>
              <a:rPr lang="en-US" b="1" dirty="0" err="1">
                <a:solidFill>
                  <a:schemeClr val="accent4">
                    <a:lumMod val="75000"/>
                  </a:schemeClr>
                </a:solidFill>
              </a:rPr>
              <a:t>melyek</a:t>
            </a:r>
            <a:r>
              <a:rPr lang="en-US" b="1" dirty="0">
                <a:solidFill>
                  <a:schemeClr val="accent4">
                    <a:lumMod val="75000"/>
                  </a:schemeClr>
                </a:solidFill>
              </a:rPr>
              <a:t> </a:t>
            </a:r>
            <a:r>
              <a:rPr lang="en-US" b="1" dirty="0" err="1">
                <a:solidFill>
                  <a:schemeClr val="accent4">
                    <a:lumMod val="75000"/>
                  </a:schemeClr>
                </a:solidFill>
              </a:rPr>
              <a:t>határidőre</a:t>
            </a:r>
            <a:r>
              <a:rPr lang="en-US" b="1" dirty="0">
                <a:solidFill>
                  <a:schemeClr val="accent4">
                    <a:lumMod val="75000"/>
                  </a:schemeClr>
                </a:solidFill>
              </a:rPr>
              <a:t> </a:t>
            </a:r>
            <a:r>
              <a:rPr lang="en-US" b="1" dirty="0" err="1">
                <a:solidFill>
                  <a:schemeClr val="accent4">
                    <a:lumMod val="75000"/>
                  </a:schemeClr>
                </a:solidFill>
              </a:rPr>
              <a:t>átültetik</a:t>
            </a:r>
            <a:r>
              <a:rPr lang="en-US" b="1" dirty="0">
                <a:solidFill>
                  <a:schemeClr val="accent4">
                    <a:lumMod val="75000"/>
                  </a:schemeClr>
                </a:solidFill>
              </a:rPr>
              <a:t> </a:t>
            </a:r>
            <a:r>
              <a:rPr lang="en-US" b="1" dirty="0" err="1">
                <a:solidFill>
                  <a:schemeClr val="accent4">
                    <a:lumMod val="75000"/>
                  </a:schemeClr>
                </a:solidFill>
              </a:rPr>
              <a:t>az</a:t>
            </a:r>
            <a:r>
              <a:rPr lang="en-US" b="1" dirty="0">
                <a:solidFill>
                  <a:schemeClr val="accent4">
                    <a:lumMod val="75000"/>
                  </a:schemeClr>
                </a:solidFill>
              </a:rPr>
              <a:t> </a:t>
            </a:r>
            <a:r>
              <a:rPr lang="en-US" b="1" dirty="0" err="1">
                <a:solidFill>
                  <a:schemeClr val="accent4">
                    <a:lumMod val="75000"/>
                  </a:schemeClr>
                </a:solidFill>
              </a:rPr>
              <a:t>irányelv</a:t>
            </a:r>
            <a:r>
              <a:rPr lang="en-US" b="1" dirty="0">
                <a:solidFill>
                  <a:schemeClr val="accent4">
                    <a:lumMod val="75000"/>
                  </a:schemeClr>
                </a:solidFill>
              </a:rPr>
              <a:t> </a:t>
            </a:r>
            <a:r>
              <a:rPr lang="en-US" b="1" dirty="0" err="1">
                <a:solidFill>
                  <a:schemeClr val="accent4">
                    <a:lumMod val="75000"/>
                  </a:schemeClr>
                </a:solidFill>
              </a:rPr>
              <a:t>rendelkezéseit</a:t>
            </a:r>
            <a:r>
              <a:rPr lang="en-US" b="1" dirty="0">
                <a:solidFill>
                  <a:schemeClr val="accent4">
                    <a:lumMod val="75000"/>
                  </a:schemeClr>
                </a:solidFill>
              </a:rPr>
              <a:t> a </a:t>
            </a:r>
            <a:r>
              <a:rPr lang="en-US" b="1" dirty="0" err="1">
                <a:solidFill>
                  <a:schemeClr val="accent4">
                    <a:lumMod val="75000"/>
                  </a:schemeClr>
                </a:solidFill>
              </a:rPr>
              <a:t>tagállam</a:t>
            </a:r>
            <a:r>
              <a:rPr lang="en-US" b="1" dirty="0">
                <a:solidFill>
                  <a:schemeClr val="accent4">
                    <a:lumMod val="75000"/>
                  </a:schemeClr>
                </a:solidFill>
              </a:rPr>
              <a:t> </a:t>
            </a:r>
            <a:r>
              <a:rPr lang="en-US" b="1" dirty="0" err="1">
                <a:solidFill>
                  <a:schemeClr val="accent4">
                    <a:lumMod val="75000"/>
                  </a:schemeClr>
                </a:solidFill>
              </a:rPr>
              <a:t>nemzeti</a:t>
            </a:r>
            <a:r>
              <a:rPr lang="en-US" b="1" dirty="0">
                <a:solidFill>
                  <a:schemeClr val="accent4">
                    <a:lumMod val="75000"/>
                  </a:schemeClr>
                </a:solidFill>
              </a:rPr>
              <a:t> </a:t>
            </a:r>
            <a:r>
              <a:rPr lang="en-US" b="1" dirty="0" err="1">
                <a:solidFill>
                  <a:schemeClr val="accent4">
                    <a:lumMod val="75000"/>
                  </a:schemeClr>
                </a:solidFill>
              </a:rPr>
              <a:t>jogrendjébe</a:t>
            </a:r>
            <a:r>
              <a:rPr lang="en-US" b="1" dirty="0">
                <a:solidFill>
                  <a:schemeClr val="accent4">
                    <a:lumMod val="75000"/>
                  </a:schemeClr>
                </a:solidFill>
              </a:rPr>
              <a:t>, a </a:t>
            </a:r>
            <a:r>
              <a:rPr lang="en-US" b="1" dirty="0" err="1">
                <a:solidFill>
                  <a:schemeClr val="accent4">
                    <a:lumMod val="75000"/>
                  </a:schemeClr>
                </a:solidFill>
              </a:rPr>
              <a:t>Bizottság</a:t>
            </a:r>
            <a:r>
              <a:rPr lang="en-US" b="1" dirty="0">
                <a:solidFill>
                  <a:schemeClr val="accent4">
                    <a:lumMod val="75000"/>
                  </a:schemeClr>
                </a:solidFill>
              </a:rPr>
              <a:t> </a:t>
            </a:r>
            <a:r>
              <a:rPr lang="en-US" b="1" dirty="0" err="1">
                <a:solidFill>
                  <a:schemeClr val="accent4">
                    <a:lumMod val="75000"/>
                  </a:schemeClr>
                </a:solidFill>
              </a:rPr>
              <a:t>szankciók</a:t>
            </a:r>
            <a:r>
              <a:rPr lang="en-US" b="1" dirty="0">
                <a:solidFill>
                  <a:schemeClr val="accent4">
                    <a:lumMod val="75000"/>
                  </a:schemeClr>
                </a:solidFill>
              </a:rPr>
              <a:t> </a:t>
            </a:r>
            <a:r>
              <a:rPr lang="en-US" b="1" dirty="0" err="1">
                <a:solidFill>
                  <a:schemeClr val="accent4">
                    <a:lumMod val="75000"/>
                  </a:schemeClr>
                </a:solidFill>
              </a:rPr>
              <a:t>kivetését</a:t>
            </a:r>
            <a:r>
              <a:rPr lang="en-US" b="1" dirty="0">
                <a:solidFill>
                  <a:schemeClr val="accent4">
                    <a:lumMod val="75000"/>
                  </a:schemeClr>
                </a:solidFill>
              </a:rPr>
              <a:t> </a:t>
            </a:r>
            <a:r>
              <a:rPr lang="en-US" b="1" dirty="0" err="1">
                <a:solidFill>
                  <a:schemeClr val="accent4">
                    <a:lumMod val="75000"/>
                  </a:schemeClr>
                </a:solidFill>
              </a:rPr>
              <a:t>kérheti</a:t>
            </a:r>
            <a:r>
              <a:rPr lang="en-US" b="1" dirty="0">
                <a:solidFill>
                  <a:schemeClr val="accent4">
                    <a:lumMod val="75000"/>
                  </a:schemeClr>
                </a:solidFill>
              </a:rPr>
              <a:t> a </a:t>
            </a:r>
            <a:r>
              <a:rPr lang="en-US" b="1" dirty="0" err="1">
                <a:solidFill>
                  <a:schemeClr val="accent4">
                    <a:lumMod val="75000"/>
                  </a:schemeClr>
                </a:solidFill>
              </a:rPr>
              <a:t>Bíróságtól</a:t>
            </a:r>
            <a:r>
              <a:rPr lang="en-US" b="1" dirty="0">
                <a:solidFill>
                  <a:schemeClr val="accent4">
                    <a:lumMod val="75000"/>
                  </a:schemeClr>
                </a:solidFill>
              </a:rPr>
              <a:t>.</a:t>
            </a:r>
          </a:p>
        </p:txBody>
      </p:sp>
    </p:spTree>
    <p:extLst>
      <p:ext uri="{BB962C8B-B14F-4D97-AF65-F5344CB8AC3E}">
        <p14:creationId xmlns:p14="http://schemas.microsoft.com/office/powerpoint/2010/main" val="22888481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1141</Words>
  <Application>Microsoft Office PowerPoint</Application>
  <PresentationFormat>Szélesvásznú</PresentationFormat>
  <Paragraphs>85</Paragraphs>
  <Slides>18</Slides>
  <Notes>0</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18</vt:i4>
      </vt:variant>
    </vt:vector>
  </HeadingPairs>
  <TitlesOfParts>
    <vt:vector size="23" baseType="lpstr">
      <vt:lpstr>Arial</vt:lpstr>
      <vt:lpstr>Calibri</vt:lpstr>
      <vt:lpstr>Calibri Light</vt:lpstr>
      <vt:lpstr>Times New Roman</vt:lpstr>
      <vt:lpstr>Office Theme</vt:lpstr>
      <vt:lpstr>PowerPoint-bemutató</vt:lpstr>
      <vt:lpstr>Szirbik, EU Jogrendszere </vt:lpstr>
      <vt:lpstr>Szirbik, EU Jogrendszere </vt:lpstr>
      <vt:lpstr>Szirbik, EU Jogrendszere </vt:lpstr>
      <vt:lpstr>Szirbik, EU Jogrendszere </vt:lpstr>
      <vt:lpstr>Szirbik, EU Jogrendszere </vt:lpstr>
      <vt:lpstr> Szirbik, EU Jogrendszere</vt:lpstr>
      <vt:lpstr> Szirbik, EU Jogrendszere</vt:lpstr>
      <vt:lpstr>Szirbik, EU Jogrendszere</vt:lpstr>
      <vt:lpstr> Szirbik, EU Jogrendszere</vt:lpstr>
      <vt:lpstr> Szirbik, EU Jogrendszere</vt:lpstr>
      <vt:lpstr> Szirbik, EU Jogrendszere</vt:lpstr>
      <vt:lpstr> Szirbik, EU Jogrendszere</vt:lpstr>
      <vt:lpstr> Szirbik, EU Jogrendszere</vt:lpstr>
      <vt:lpstr> Szirbik, EU Jogrendszere</vt:lpstr>
      <vt:lpstr> Szirbik, EU Jogrendszere</vt:lpstr>
      <vt:lpstr> Szirbik, EU Jogrendszere</vt:lpstr>
      <vt:lpstr>Köszönöm a figyelmüket!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UNIVERSITY OF PUBLIC SERVICE</dc:title>
  <dc:creator>Szirbik Miklos</dc:creator>
  <cp:lastModifiedBy>Tanterem</cp:lastModifiedBy>
  <cp:revision>80</cp:revision>
  <dcterms:created xsi:type="dcterms:W3CDTF">2019-02-07T17:10:18Z</dcterms:created>
  <dcterms:modified xsi:type="dcterms:W3CDTF">2019-11-11T10:33:13Z</dcterms:modified>
</cp:coreProperties>
</file>